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3"/>
  </p:notesMasterIdLst>
  <p:sldIdLst>
    <p:sldId id="299" r:id="rId3"/>
    <p:sldId id="435" r:id="rId4"/>
    <p:sldId id="321" r:id="rId5"/>
    <p:sldId id="434" r:id="rId6"/>
    <p:sldId id="333" r:id="rId7"/>
    <p:sldId id="430" r:id="rId8"/>
    <p:sldId id="422" r:id="rId9"/>
    <p:sldId id="423" r:id="rId10"/>
    <p:sldId id="417" r:id="rId11"/>
    <p:sldId id="420" r:id="rId12"/>
    <p:sldId id="425" r:id="rId13"/>
    <p:sldId id="418" r:id="rId14"/>
    <p:sldId id="329" r:id="rId15"/>
    <p:sldId id="415" r:id="rId16"/>
    <p:sldId id="412" r:id="rId17"/>
    <p:sldId id="426" r:id="rId18"/>
    <p:sldId id="424" r:id="rId19"/>
    <p:sldId id="406" r:id="rId20"/>
    <p:sldId id="402" r:id="rId21"/>
    <p:sldId id="411" r:id="rId22"/>
    <p:sldId id="413" r:id="rId23"/>
    <p:sldId id="428" r:id="rId24"/>
    <p:sldId id="256" r:id="rId25"/>
    <p:sldId id="400" r:id="rId26"/>
    <p:sldId id="401" r:id="rId27"/>
    <p:sldId id="429" r:id="rId28"/>
    <p:sldId id="433" r:id="rId29"/>
    <p:sldId id="407" r:id="rId30"/>
    <p:sldId id="427" r:id="rId31"/>
    <p:sldId id="4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00"/>
    <a:srgbClr val="FF7500"/>
    <a:srgbClr val="FFFF00"/>
    <a:srgbClr val="0179B9"/>
    <a:srgbClr val="00C400"/>
    <a:srgbClr val="00FF00"/>
    <a:srgbClr val="942092"/>
    <a:srgbClr val="4372C4"/>
    <a:srgbClr val="001F6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38"/>
    <p:restoredTop sz="96327"/>
  </p:normalViewPr>
  <p:slideViewPr>
    <p:cSldViewPr snapToGrid="0">
      <p:cViewPr>
        <p:scale>
          <a:sx n="122" d="100"/>
          <a:sy n="122" d="100"/>
        </p:scale>
        <p:origin x="52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AB791-4B65-8E4A-AEE7-BFA697936C9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A2E57-73F1-4446-B93C-00CC3BBD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7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4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0D252-6BE8-2436-F03C-3B3B98364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26D637-EAA5-BC0D-CA96-588C21BB4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684F1E-E43A-26CB-3049-2ACC77E50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66D4F-CAB3-CF8A-7D4F-CE85D86AF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94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0799F-6449-DC4F-D2E8-B78691989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4BEC5-04CE-08AF-3152-1EE6790BC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AE942-8105-934D-AC4A-B511806CE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4B994-5203-F2AA-0EB2-75DB63E38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6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04EA6-5590-479F-3E4F-FC9C923D3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2183BB-53F8-EA2E-3742-29892948F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88D93-032F-A5A9-96EF-2A06D6BF6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0C1D2-0EFE-85AE-F26B-43C14677B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3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969A6-B1C6-FE8C-AE5D-228E977B1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49459-2758-1023-AD6E-377C1D385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CF880-9D0B-CF02-C115-8E08CD87A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D382F-4A5C-892F-FF14-D25A49C27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31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DE273-CD1A-7F73-6A4D-970DC5D77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487FC-2D42-6180-7CD7-DC713DB53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8F1B69-3EC1-8938-C8A3-51F203381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C07D7-C797-5ECC-4C81-EB39B8669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29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11387-EB2A-2FA4-F212-B535D288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14871E-69E5-05F7-F2F8-E3ED1F573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BF879-0199-8833-1C8D-D55A21D6E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F67B6-E0A1-A55C-41C3-6E1A77917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64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FE45-8433-EE24-A843-E265B3CBE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5C9420-717C-E1C8-52C0-BEF939C31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D1DB2-2DA0-E9F7-4090-3E188AFA9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AB0A0-EB2D-09F2-EDB4-FFDB2CA9C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84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B927C-45FC-D3EB-A697-489E01CDC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6D8B6-9B64-7942-FE77-1E51F6A58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7E968-34CD-B1C9-193B-2E726AB78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B8A35-174B-353C-F4A1-3D8DC315D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4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0548E-4E82-0C90-44D2-5C17EA1E7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C9F7C-2ECB-5861-AC37-2747A3D41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3F627-8DF9-5B97-0334-FAE9EBE2F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44C2B-9140-3A0D-1F47-715319A21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5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240F3-8234-3712-9595-6B6E5303C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B696D-D107-DD5C-15E6-FCA760272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66AE70-8A60-CE73-E539-6AD5F73F0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31DCC-4C07-C447-4F2C-2FF586C37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64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15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5396B-F505-6748-AA40-AB4F07CBF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0E4285-BC50-CB27-108E-FE57FF16C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8A084-AC36-456D-64A7-2666C95EF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E2CD5-9285-0271-A166-08F834B15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74FF-CC0E-AE33-2B4A-C8C146248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9DE77-C246-0BFA-348A-976194828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BC1EF-8C27-C2B2-DEE4-C19E511F8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CF33B-B8B6-1612-359C-6737FC3F00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7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ACEA5-8A69-9E2F-5DAA-D4F4FBF1E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5C41F-3AFC-8FAC-C42F-76F865880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D533A5-E90B-7FE3-0A55-B67AC4772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B0839-7909-EFD0-4AB6-5A8077BD75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76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111FA-8016-C5EA-79F8-C4903C4FB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9A51C3-A311-E51A-799D-96E7B558D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0D89F-8EB9-D8FB-114E-FBBB0ACE0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592D3-6A43-37E3-DBBE-FB2F92E86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2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E1A3-A4F2-DE68-8C8E-657B6322F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77FBA-8315-1A35-2F5A-417436C38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95CA4-9180-43D8-AA31-16AC16B4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D952B-A340-3E2B-507A-13F016A69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EB394-1488-7FA5-92EC-32DBEEF6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5082E-21B8-0ACA-7C08-64D5302E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8A51B6-C5AA-C1FA-6C10-8F25474DA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84E59-B750-EC22-7D02-EC09A4E0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B43D9-DE2C-8467-ACE4-8877AD88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BB587-AB38-CDFE-1E13-057FA1B8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1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8FEA61-F211-0910-9D7D-2200A7837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53C4E-64EB-62A1-23F2-574F60C12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23316-79C4-7E40-2500-1B06A324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E9F16-DD27-0DE8-3D6A-A76FCE18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2BB0D-19DA-331B-2742-6ABB1A59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"/>
          <p:cNvSpPr>
            <a:spLocks noGrp="1"/>
          </p:cNvSpPr>
          <p:nvPr>
            <p:ph type="title"/>
          </p:nvPr>
        </p:nvSpPr>
        <p:spPr>
          <a:xfrm>
            <a:off x="533401" y="433055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57B8064E-941E-FB4A-B425-E56773673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285" y="63032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924D8F-0AED-0D4B-9A03-2EDE66D03B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and Date">
            <a:extLst>
              <a:ext uri="{FF2B5EF4-FFF2-40B4-BE49-F238E27FC236}">
                <a16:creationId xmlns:a16="http://schemas.microsoft.com/office/drawing/2014/main" id="{3C57EDFE-64F1-6D38-2181-82222A3726A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3401" y="5127344"/>
            <a:ext cx="11124435" cy="84921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tabLst>
                <a:tab pos="225425" algn="l"/>
              </a:tabLst>
              <a:defRPr sz="2400">
                <a:solidFill>
                  <a:schemeClr val="bg1"/>
                </a:solidFill>
                <a:latin typeface="+mj-lt"/>
              </a:defRPr>
            </a:lvl1pPr>
            <a:lvl2pPr marL="0" indent="0" algn="ctr" defTabSz="914400" rtl="0" eaLnBrk="1" latinLnBrk="0" hangingPunct="1">
              <a:lnSpc>
                <a:spcPct val="150000"/>
              </a:lnSpc>
              <a:buFont typeface="Arial" charset="0"/>
              <a:buNone/>
              <a:defRPr lang="en-US" sz="2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Subtitle (optional)</a:t>
            </a:r>
          </a:p>
          <a:p>
            <a:pPr lvl="1"/>
            <a:r>
              <a:rPr lang="en-US" dirty="0"/>
              <a:t>Date (optional)</a:t>
            </a:r>
          </a:p>
        </p:txBody>
      </p:sp>
    </p:spTree>
    <p:extLst>
      <p:ext uri="{BB962C8B-B14F-4D97-AF65-F5344CB8AC3E}">
        <p14:creationId xmlns:p14="http://schemas.microsoft.com/office/powerpoint/2010/main" val="3919785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500" spc="20" baseline="0" dirty="0">
                <a:solidFill>
                  <a:srgbClr val="002060"/>
                </a:solidFill>
                <a:latin typeface="Franklin Gothic Medium" panose="020B0603020102020204" pitchFamily="34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pic>
        <p:nvPicPr>
          <p:cNvPr id="21" name="Webb Icon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cxnSp>
        <p:nvCxnSpPr>
          <p:cNvPr id="9" name="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Text box">
            <a:extLst>
              <a:ext uri="{FF2B5EF4-FFF2-40B4-BE49-F238E27FC236}">
                <a16:creationId xmlns:a16="http://schemas.microsoft.com/office/drawing/2014/main" id="{C61EEFA1-93F6-C2A1-23EA-363945D4BE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7917" y="1236457"/>
            <a:ext cx="10423233" cy="49691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tabLst>
                <a:tab pos="225425" algn="l"/>
              </a:tabLst>
              <a:defRPr sz="2300">
                <a:solidFill>
                  <a:srgbClr val="002061"/>
                </a:solidFill>
                <a:latin typeface="+mj-lt"/>
              </a:defRPr>
            </a:lvl1pPr>
            <a:lvl2pPr marL="685800" indent="-228600">
              <a:lnSpc>
                <a:spcPct val="120000"/>
              </a:lnSpc>
              <a:spcBef>
                <a:spcPts val="800"/>
              </a:spcBef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lnSpc>
                <a:spcPct val="120000"/>
              </a:lnSpc>
              <a:spcBef>
                <a:spcPts val="800"/>
              </a:spcBef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lnSpc>
                <a:spcPct val="120000"/>
              </a:lnSpc>
              <a:spcBef>
                <a:spcPts val="800"/>
              </a:spcBef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lnSpc>
                <a:spcPct val="120000"/>
              </a:lnSpc>
              <a:spcBef>
                <a:spcPts val="800"/>
              </a:spcBef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STScI logo" descr="STScI logo">
            <a:extLst>
              <a:ext uri="{FF2B5EF4-FFF2-40B4-BE49-F238E27FC236}">
                <a16:creationId xmlns:a16="http://schemas.microsoft.com/office/drawing/2014/main" id="{FF04DA11-0307-8042-87F8-748BCF0460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1" y="6490182"/>
            <a:ext cx="1188720" cy="162955"/>
          </a:xfrm>
          <a:prstGeom prst="rect">
            <a:avLst/>
          </a:prstGeom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C8A41853-DD13-024D-B785-B5A448708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8300" y="63851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24D8F-0AED-0D4B-9A03-2EDE66D03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0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41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3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91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29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9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2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93680-274E-3A4B-DB39-7738AEB0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B9507-1DE0-6168-F513-33078D0CD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2DF36-F5F6-CE5F-E0C8-64885A30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4DDBB-98C6-51E1-0C8B-7A76CE5A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6C5F4-6BAA-E9B5-DF73-7E0E30B2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6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47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0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17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9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9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D4430-2548-B282-601C-6D144326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51765-FFB9-5551-833D-67D685A26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A36AA-EFAC-BC84-A04F-58985976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5BB3C-9B9A-E04C-ED1F-299FE3E7D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F8549-353B-482F-913D-3A3BDF24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2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CFCC-24EC-7679-68C6-87937650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82247-833B-D16F-D47A-16F5647B4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736DB-C668-3003-EB43-DA813313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4ED1F-E239-B3DD-17CD-8CB4DC87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A526A-53D3-B7C9-7E76-A66567778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2A99E-62C4-0B37-38F5-44064F18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0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E0D0-CE9D-F82F-2339-97394D16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85487-D3CB-93BA-6459-2F88964FA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5C7F9-E556-791B-B309-B546C2A7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1577B-E819-FD78-2ED6-7B30B48D33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DFB4A6-73A7-D21B-1A66-323AE71DD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B25ACB-3A4C-6E0B-26AC-AED6FA77E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790724-EAC8-268C-429E-D9D55879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7EBEB-EFD3-5B23-CCC5-8DA6BFAF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976A-2962-DB71-23CE-80EE8523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20B42-6541-FFB4-51D9-19686A2BE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EDC36-3FB8-52E0-DE91-FA433094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9CBE3-EB8C-103A-DB15-97AF992D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08FC5-0ACA-83AC-0B31-D08792462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D0FFF-AF9D-77BC-6AD3-4D5832FA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58CEF-D063-309B-AB32-749E0307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8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BA7C-5861-89D2-DC88-5F5A1555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D7410-26D7-CC63-0759-9523B8673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40EA8-77FF-F185-5D1C-B99018EC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ED933-1F4F-D3FB-6E39-CD51B9A3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14A-41BE-F79E-DF2B-F3845C85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BF594-7BDE-1934-1FFB-4AAC0A78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9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C552-A81C-C6AE-FE75-8FA75D11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1A951C-E182-ACFC-F86B-57324CA80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DB329-9B71-D265-7992-CEA0AD8D3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CB58A-2284-484E-7FA3-389733CE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877E9-C057-D2F2-C8F5-BE2703CBC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A4EA6-DE39-9590-73AD-6D93C972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2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5F15B-EC42-0EA6-61B9-15F66139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151AF-5AB2-88AF-D990-36AFBCBB1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D350-A232-1DA9-FEF3-A48C5606D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59C28-8858-834A-BBA1-5ECDA4191FF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AF789-66E5-F412-AAB9-9ED988692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3BD3E-43CE-1586-1F1D-C802B44D7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19E56-FF1E-084D-8900-641AB712B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7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0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github.com/spacetelescope/jdat_notebook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ithub.com/spacetelescope/jwst-pipeline-notebooks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spacetelescope/jdat_notebooks" TargetMode="Externa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jwst-pipeline.readthedocs.io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2.jpeg"/><Relationship Id="rId4" Type="http://schemas.openxmlformats.org/officeDocument/2006/relationships/hyperlink" Target="https://github.com/spacetelescope/jdat_notebooks/tree/main/notebooks/NIRSpe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jwst-pipeline.readthedocs.io/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s://www.stsci.edu/jwst/science-execution/jwebbinars" TargetMode="External"/><Relationship Id="rId12" Type="http://schemas.openxmlformats.org/officeDocument/2006/relationships/hyperlink" Target="https://spacetelescope.github.io/jdat_notebook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uterspace.stsci.edu/spaces/JEA/pages/232358818/Webb+Office+Hours" TargetMode="External"/><Relationship Id="rId11" Type="http://schemas.openxmlformats.org/officeDocument/2006/relationships/hyperlink" Target="https://github.com/spacetelescope/jdat_notebooks" TargetMode="External"/><Relationship Id="rId5" Type="http://schemas.openxmlformats.org/officeDocument/2006/relationships/hyperlink" Target="https://jwsthelp.stsci.edu/" TargetMode="External"/><Relationship Id="rId10" Type="http://schemas.openxmlformats.org/officeDocument/2006/relationships/hyperlink" Target="https://spacetelescope.github.io/jwst-pipeline-notebooks" TargetMode="External"/><Relationship Id="rId4" Type="http://schemas.openxmlformats.org/officeDocument/2006/relationships/hyperlink" Target="https://jwst-docs.stsci.edu/" TargetMode="External"/><Relationship Id="rId9" Type="http://schemas.openxmlformats.org/officeDocument/2006/relationships/hyperlink" Target="https://github.com/spacetelescope/jwst-pipeline-notebook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 descr="Background image with half sphere overlayed on top of several space images.">
            <a:extLst>
              <a:ext uri="{FF2B5EF4-FFF2-40B4-BE49-F238E27FC236}">
                <a16:creationId xmlns:a16="http://schemas.microsoft.com/office/drawing/2014/main" id="{422612C7-B14E-1569-F491-4789D0BF66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4" y="0"/>
            <a:ext cx="12190545" cy="6860612"/>
          </a:xfrm>
          <a:prstGeom prst="rect">
            <a:avLst/>
          </a:prstGeom>
          <a:blipFill dpi="0" rotWithShape="1">
            <a:blip r:embed="rId4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C71104-EF9B-CEE8-2AE6-A1C6AB7BE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181" y="561234"/>
            <a:ext cx="2651760" cy="1690258"/>
          </a:xfrm>
          <a:prstGeom prst="rect">
            <a:avLst/>
          </a:prstGeom>
        </p:spPr>
      </p:pic>
      <p:sp>
        <p:nvSpPr>
          <p:cNvPr id="3" name="Presentation Title"/>
          <p:cNvSpPr>
            <a:spLocks noGrp="1"/>
          </p:cNvSpPr>
          <p:nvPr>
            <p:ph type="title"/>
          </p:nvPr>
        </p:nvSpPr>
        <p:spPr>
          <a:xfrm>
            <a:off x="533400" y="4340543"/>
            <a:ext cx="11125200" cy="558800"/>
          </a:xfrm>
        </p:spPr>
        <p:txBody>
          <a:bodyPr/>
          <a:lstStyle/>
          <a:p>
            <a:r>
              <a:rPr lang="en-US" b="0" i="0" dirty="0">
                <a:effectLst/>
              </a:rPr>
              <a:t>JWST </a:t>
            </a:r>
            <a:r>
              <a:rPr lang="en-US" b="0" i="0" dirty="0" err="1">
                <a:effectLst/>
              </a:rPr>
              <a:t>NIRSpec</a:t>
            </a:r>
            <a:r>
              <a:rPr lang="en-US" b="0" i="0" dirty="0">
                <a:effectLst/>
              </a:rPr>
              <a:t> MOS Observation Planning in APT</a:t>
            </a:r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A7659C38-8C3D-1041-BCD2-1F288BBF3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924D8F-0AED-0D4B-9A03-2EDE66D03B0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agline">
            <a:extLst>
              <a:ext uri="{FF2B5EF4-FFF2-40B4-BE49-F238E27FC236}">
                <a16:creationId xmlns:a16="http://schemas.microsoft.com/office/drawing/2014/main" id="{AD2257D6-7624-E288-FFC4-60779E369F16}"/>
              </a:ext>
            </a:extLst>
          </p:cNvPr>
          <p:cNvSpPr txBox="1"/>
          <p:nvPr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" name="Subtitle Textbox">
            <a:extLst>
              <a:ext uri="{FF2B5EF4-FFF2-40B4-BE49-F238E27FC236}">
                <a16:creationId xmlns:a16="http://schemas.microsoft.com/office/drawing/2014/main" id="{65A35CC3-67AD-2370-642E-4C0FBC37A8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3401" y="5127344"/>
            <a:ext cx="11124435" cy="11759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Dan Coe</a:t>
            </a:r>
          </a:p>
          <a:p>
            <a:r>
              <a:rPr lang="en-US" dirty="0"/>
              <a:t>ESA/AURA Astronomer</a:t>
            </a:r>
          </a:p>
          <a:p>
            <a:r>
              <a:rPr lang="en-US" dirty="0" err="1"/>
              <a:t>NIRSpec</a:t>
            </a:r>
            <a:r>
              <a:rPr lang="en-US" dirty="0"/>
              <a:t> Instrument Scientist</a:t>
            </a:r>
          </a:p>
        </p:txBody>
      </p:sp>
      <p:cxnSp>
        <p:nvCxnSpPr>
          <p:cNvPr id="6" name="Line">
            <a:extLst>
              <a:ext uri="{FF2B5EF4-FFF2-40B4-BE49-F238E27FC236}">
                <a16:creationId xmlns:a16="http://schemas.microsoft.com/office/drawing/2014/main" id="{B431E3CD-C70B-F3AB-76A2-F943018A4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FA56D4-B241-A279-EF03-E7EF610DDF4F}"/>
              </a:ext>
            </a:extLst>
          </p:cNvPr>
          <p:cNvSpPr txBox="1"/>
          <p:nvPr/>
        </p:nvSpPr>
        <p:spPr>
          <a:xfrm>
            <a:off x="5570503" y="6212607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since 2024</a:t>
            </a:r>
          </a:p>
        </p:txBody>
      </p:sp>
    </p:spTree>
    <p:extLst>
      <p:ext uri="{BB962C8B-B14F-4D97-AF65-F5344CB8AC3E}">
        <p14:creationId xmlns:p14="http://schemas.microsoft.com/office/powerpoint/2010/main" val="192071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222411-24ED-C7C0-08F0-3F8D31366AF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446468" y="1303909"/>
            <a:ext cx="4792560" cy="496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4A58E-35C1-2233-AAB5-EF65C1BD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3" y="1303909"/>
            <a:ext cx="4831525" cy="4968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FFFBF9-7D7E-8BF5-2B4A-F46597E324FC}"/>
              </a:ext>
            </a:extLst>
          </p:cNvPr>
          <p:cNvSpPr txBox="1"/>
          <p:nvPr/>
        </p:nvSpPr>
        <p:spPr>
          <a:xfrm>
            <a:off x="1178770" y="3614671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rgbClr val="FFFF00"/>
                </a:solidFill>
              </a:rPr>
              <a:t>0.2” S200A2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2A830-20B9-3A38-60B4-0DEC6B5A04D5}"/>
              </a:ext>
            </a:extLst>
          </p:cNvPr>
          <p:cNvSpPr txBox="1"/>
          <p:nvPr/>
        </p:nvSpPr>
        <p:spPr>
          <a:xfrm>
            <a:off x="1610212" y="3527701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rgbClr val="FFFF00"/>
                </a:solidFill>
              </a:rPr>
              <a:t>0.2” S200A1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0FA62A-D5DC-F28A-09F3-A7B885465638}"/>
              </a:ext>
            </a:extLst>
          </p:cNvPr>
          <p:cNvSpPr txBox="1"/>
          <p:nvPr/>
        </p:nvSpPr>
        <p:spPr>
          <a:xfrm>
            <a:off x="1457812" y="3713807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rgbClr val="FFFF00"/>
                </a:solidFill>
              </a:rPr>
              <a:t>0.4” S400A1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3E760D-3617-7EF7-AC2E-0600043912C1}"/>
              </a:ext>
            </a:extLst>
          </p:cNvPr>
          <p:cNvSpPr txBox="1"/>
          <p:nvPr/>
        </p:nvSpPr>
        <p:spPr>
          <a:xfrm>
            <a:off x="1426595" y="3800777"/>
            <a:ext cx="740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rgbClr val="FFFF00"/>
                </a:solidFill>
              </a:rPr>
              <a:t>1.6” S1600A1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46DC0-76DD-3895-9B72-1D2B8E932B5D}"/>
              </a:ext>
            </a:extLst>
          </p:cNvPr>
          <p:cNvSpPr txBox="1"/>
          <p:nvPr/>
        </p:nvSpPr>
        <p:spPr>
          <a:xfrm>
            <a:off x="4770101" y="3886163"/>
            <a:ext cx="6864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rgbClr val="FFFF00"/>
                </a:solidFill>
              </a:rPr>
              <a:t>0.2” S200B1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4FA530-7E9E-CE49-2ED7-AC92C7EA2B3D}"/>
              </a:ext>
            </a:extLst>
          </p:cNvPr>
          <p:cNvSpPr txBox="1"/>
          <p:nvPr/>
        </p:nvSpPr>
        <p:spPr>
          <a:xfrm>
            <a:off x="10277993" y="5676901"/>
            <a:ext cx="1701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PID 1166 </a:t>
            </a:r>
            <a:r>
              <a:rPr lang="en-US" sz="1400" dirty="0" err="1"/>
              <a:t>Obs</a:t>
            </a:r>
            <a:r>
              <a:rPr lang="en-US" sz="1400" dirty="0"/>
              <a:t> 7</a:t>
            </a:r>
          </a:p>
          <a:p>
            <a:r>
              <a:rPr lang="en-US" sz="1400" dirty="0"/>
              <a:t>Confirmation images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93554AE-F0F1-E8B6-7DD0-B67D95A0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 err="1"/>
              <a:t>NIRSpec</a:t>
            </a:r>
            <a:r>
              <a:rPr lang="en-US" dirty="0"/>
              <a:t> MOS always obtains Fixed Slit data too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3036C1-18A3-433C-CC9F-19CA8D99A5B4}"/>
              </a:ext>
            </a:extLst>
          </p:cNvPr>
          <p:cNvSpPr txBox="1"/>
          <p:nvPr/>
        </p:nvSpPr>
        <p:spPr>
          <a:xfrm>
            <a:off x="8193188" y="589533"/>
            <a:ext cx="2773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can extract with our JDAT notebook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8BA339-E550-2757-7601-1B10B40318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325" r="18397"/>
          <a:stretch>
            <a:fillRect/>
          </a:stretch>
        </p:blipFill>
        <p:spPr>
          <a:xfrm>
            <a:off x="201602" y="3155192"/>
            <a:ext cx="891508" cy="131910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D4892B-D31D-37D5-01A7-49395E732411}"/>
              </a:ext>
            </a:extLst>
          </p:cNvPr>
          <p:cNvCxnSpPr>
            <a:cxnSpLocks/>
          </p:cNvCxnSpPr>
          <p:nvPr/>
        </p:nvCxnSpPr>
        <p:spPr>
          <a:xfrm>
            <a:off x="975872" y="3635423"/>
            <a:ext cx="6864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4A9A6C-A379-71A3-5DBE-92793EF72727}"/>
              </a:ext>
            </a:extLst>
          </p:cNvPr>
          <p:cNvCxnSpPr/>
          <p:nvPr/>
        </p:nvCxnSpPr>
        <p:spPr>
          <a:xfrm>
            <a:off x="485812" y="3729671"/>
            <a:ext cx="74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30FF75-5732-EFEA-5882-31A36277765C}"/>
              </a:ext>
            </a:extLst>
          </p:cNvPr>
          <p:cNvCxnSpPr>
            <a:cxnSpLocks/>
          </p:cNvCxnSpPr>
          <p:nvPr/>
        </p:nvCxnSpPr>
        <p:spPr>
          <a:xfrm>
            <a:off x="790527" y="3830115"/>
            <a:ext cx="7443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25EBEF-C381-C422-EA55-173450530A2D}"/>
              </a:ext>
            </a:extLst>
          </p:cNvPr>
          <p:cNvCxnSpPr>
            <a:cxnSpLocks/>
          </p:cNvCxnSpPr>
          <p:nvPr/>
        </p:nvCxnSpPr>
        <p:spPr>
          <a:xfrm>
            <a:off x="902874" y="3916183"/>
            <a:ext cx="609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EEB5E5E-899F-5071-A192-4E155EB3C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04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05CB5-466D-F2E9-B369-7F3E693A8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0FE57-D0FE-69D1-3196-8B621A716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6520" y="65770"/>
            <a:ext cx="7855695" cy="7019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519AF-1DE3-87B6-3FF6-AA5C0D4A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/>
              <a:t>MPT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D06AC-0991-48A1-4FD7-5F3EA0E99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5375F-63D9-54CF-221E-CC66827A04B2}"/>
              </a:ext>
            </a:extLst>
          </p:cNvPr>
          <p:cNvSpPr txBox="1"/>
          <p:nvPr/>
        </p:nvSpPr>
        <p:spPr>
          <a:xfrm>
            <a:off x="1160096" y="1051198"/>
            <a:ext cx="126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MSA</a:t>
            </a:r>
          </a:p>
          <a:p>
            <a:r>
              <a:rPr lang="en-US" sz="2400" dirty="0"/>
              <a:t>Planning</a:t>
            </a:r>
          </a:p>
          <a:p>
            <a:r>
              <a:rPr lang="en-US" sz="2400" dirty="0"/>
              <a:t>Tool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A2E649-490B-D5CF-EC5F-081C3B8C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26735" y="3732081"/>
            <a:ext cx="1244207" cy="6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2D2A1-40FA-3E8F-0CF1-E9433E6E9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721AED-96C0-B25C-8505-698FC7CC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63978" y="68855"/>
            <a:ext cx="8064044" cy="6970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19BA25-5AFA-DDC8-951A-CAF3F337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/>
              <a:t>MPT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1E3F4-7C39-BF0A-998D-29D4215DE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9A1EC7-79F7-3B22-47C1-04010F02F6AB}"/>
              </a:ext>
            </a:extLst>
          </p:cNvPr>
          <p:cNvSpPr txBox="1"/>
          <p:nvPr/>
        </p:nvSpPr>
        <p:spPr>
          <a:xfrm>
            <a:off x="93296" y="1330598"/>
            <a:ext cx="2235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Wavelength</a:t>
            </a:r>
          </a:p>
          <a:p>
            <a:r>
              <a:rPr lang="en-US" sz="3200" dirty="0"/>
              <a:t>Ranges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3AB2C-F818-9BC1-C371-2F28D5C40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550" y="1408068"/>
            <a:ext cx="2687562" cy="5029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FE15EE-DAE7-F7D2-0808-D8052FC2C4F8}"/>
              </a:ext>
            </a:extLst>
          </p:cNvPr>
          <p:cNvSpPr txBox="1"/>
          <p:nvPr/>
        </p:nvSpPr>
        <p:spPr>
          <a:xfrm>
            <a:off x="9863667" y="1208013"/>
            <a:ext cx="2235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Export to check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76173-EDB2-C907-578F-867CCDB4C01E}"/>
              </a:ext>
            </a:extLst>
          </p:cNvPr>
          <p:cNvSpPr txBox="1"/>
          <p:nvPr/>
        </p:nvSpPr>
        <p:spPr>
          <a:xfrm>
            <a:off x="8060931" y="3819798"/>
            <a:ext cx="2235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Require range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for any object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A686C-08EC-D725-8594-51D4BF509C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7203" y="2261022"/>
            <a:ext cx="1243623" cy="99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7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Text box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sz="2800" dirty="0"/>
              <a:t>Catalog aligned to Gaia</a:t>
            </a:r>
          </a:p>
          <a:p>
            <a:pPr lvl="1"/>
            <a:r>
              <a:rPr lang="en-US" sz="2800" dirty="0"/>
              <a:t>Enough reference stars / compact galaxies (FWHM &lt; 0.2”)</a:t>
            </a:r>
          </a:p>
          <a:p>
            <a:pPr lvl="1"/>
            <a:r>
              <a:rPr lang="en-US" sz="2800" dirty="0"/>
              <a:t>Integration times &lt; 1,500 s</a:t>
            </a:r>
          </a:p>
          <a:p>
            <a:pPr lvl="1"/>
            <a:r>
              <a:rPr lang="en-US" sz="2800" dirty="0"/>
              <a:t>Dither if deep</a:t>
            </a:r>
          </a:p>
          <a:p>
            <a:pPr lvl="1"/>
            <a:r>
              <a:rPr lang="en-US" sz="2800" dirty="0"/>
              <a:t>High priority targets:</a:t>
            </a:r>
          </a:p>
          <a:p>
            <a:pPr lvl="2"/>
            <a:r>
              <a:rPr lang="en-US" sz="2600" dirty="0"/>
              <a:t>Full depth</a:t>
            </a:r>
          </a:p>
          <a:p>
            <a:pPr lvl="2"/>
            <a:r>
              <a:rPr lang="en-US" sz="2600" dirty="0"/>
              <a:t>Wavelength coverage</a:t>
            </a:r>
          </a:p>
          <a:p>
            <a:pPr lvl="2"/>
            <a:r>
              <a:rPr lang="en-US" sz="2600" dirty="0"/>
              <a:t>Open more shutters? (e.g., 5 long)</a:t>
            </a:r>
          </a:p>
          <a:p>
            <a:pPr lvl="2"/>
            <a:r>
              <a:rPr lang="en-US" sz="2600" dirty="0"/>
              <a:t>Fixed Slit + MOS?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A8A0B463-116D-B64C-BDA8-71032B027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C09330-E8E6-F39F-A041-1F89A7E232E2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NIRSpec</a:t>
            </a:r>
            <a:r>
              <a:rPr lang="en-US" dirty="0"/>
              <a:t> MOS APT – Common Suggestions /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025D2-97C1-005E-6A56-A0DB7ED6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44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C9EA9-1448-65D5-C2BB-E25BA4ADF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Text box">
            <a:extLst>
              <a:ext uri="{FF2B5EF4-FFF2-40B4-BE49-F238E27FC236}">
                <a16:creationId xmlns:a16="http://schemas.microsoft.com/office/drawing/2014/main" id="{0B47086A-BBD7-579F-0C1F-C74D5A0E0D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Proposal</a:t>
            </a:r>
          </a:p>
          <a:p>
            <a:pPr lvl="1"/>
            <a:r>
              <a:rPr lang="en-US" sz="2800" dirty="0"/>
              <a:t>Acceptance? Congrats!</a:t>
            </a:r>
          </a:p>
          <a:p>
            <a:pPr lvl="1"/>
            <a:r>
              <a:rPr lang="en-US" sz="2800" dirty="0"/>
              <a:t>Revisions? – # visits, </a:t>
            </a:r>
            <a:r>
              <a:rPr lang="en-US" sz="2800" dirty="0" err="1"/>
              <a:t>pointings</a:t>
            </a:r>
            <a:r>
              <a:rPr lang="en-US" sz="2800" dirty="0"/>
              <a:t>; constraints?</a:t>
            </a:r>
          </a:p>
          <a:p>
            <a:pPr lvl="1"/>
            <a:r>
              <a:rPr lang="en-US" sz="2800" dirty="0"/>
              <a:t>Scheduling + Angle Assignment</a:t>
            </a:r>
          </a:p>
          <a:p>
            <a:pPr lvl="1"/>
            <a:r>
              <a:rPr lang="en-US" sz="2800" dirty="0"/>
              <a:t>-8 weeks: MOS at assigned angle</a:t>
            </a:r>
          </a:p>
          <a:p>
            <a:pPr lvl="1"/>
            <a:r>
              <a:rPr lang="en-US" sz="2800" dirty="0"/>
              <a:t>-4 weeks: Finalize APT</a:t>
            </a:r>
          </a:p>
          <a:p>
            <a:pPr lvl="1"/>
            <a:r>
              <a:rPr lang="en-US" sz="2800" dirty="0"/>
              <a:t>-2 weeks (Wed.) Flight Ready</a:t>
            </a:r>
          </a:p>
          <a:p>
            <a:pPr lvl="1"/>
            <a:r>
              <a:rPr lang="en-US" sz="2800" dirty="0"/>
              <a:t>Plan window start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B221BEF5-04BF-1FCD-434E-B605EC493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62C4C9-F932-DF14-6851-A049E97FEFDF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NIRSpec</a:t>
            </a:r>
            <a:r>
              <a:rPr lang="en-US" dirty="0"/>
              <a:t> MOS APT Submission Timeline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7E6BB6-3DE4-D86D-699E-3A01C28A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8" r="19920" b="45562"/>
          <a:stretch>
            <a:fillRect/>
          </a:stretch>
        </p:blipFill>
        <p:spPr>
          <a:xfrm>
            <a:off x="1072760" y="1405609"/>
            <a:ext cx="418887" cy="290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15D17-1F92-5A3E-E9D3-1CBD9DEDEC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8" r="19920" b="45562"/>
          <a:stretch>
            <a:fillRect/>
          </a:stretch>
        </p:blipFill>
        <p:spPr>
          <a:xfrm>
            <a:off x="1072760" y="2615443"/>
            <a:ext cx="418887" cy="290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E8165-4A07-BCFB-D684-5ABD659FEE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8" r="19920" b="45562"/>
          <a:stretch>
            <a:fillRect/>
          </a:stretch>
        </p:blipFill>
        <p:spPr>
          <a:xfrm>
            <a:off x="1072760" y="3825277"/>
            <a:ext cx="418887" cy="290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F8179-16E4-6EB3-F06F-CE03345F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8" r="19920" b="45562"/>
          <a:stretch>
            <a:fillRect/>
          </a:stretch>
        </p:blipFill>
        <p:spPr>
          <a:xfrm>
            <a:off x="1072760" y="4442539"/>
            <a:ext cx="418887" cy="2903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7A89C4-207B-7A02-AD0C-17DED598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6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2CDB-107D-3BC1-10DF-6F273331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 descr="Background image with half sphere overlayed on top of several space images.">
            <a:extLst>
              <a:ext uri="{FF2B5EF4-FFF2-40B4-BE49-F238E27FC236}">
                <a16:creationId xmlns:a16="http://schemas.microsoft.com/office/drawing/2014/main" id="{538033A6-178A-FC76-42A5-9438F329E1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4" y="0"/>
            <a:ext cx="12190545" cy="6860612"/>
          </a:xfrm>
          <a:prstGeom prst="rect">
            <a:avLst/>
          </a:prstGeom>
          <a:blipFill dpi="0" rotWithShape="1">
            <a:blip r:embed="rId4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3" name="Presentation Title">
            <a:extLst>
              <a:ext uri="{FF2B5EF4-FFF2-40B4-BE49-F238E27FC236}">
                <a16:creationId xmlns:a16="http://schemas.microsoft.com/office/drawing/2014/main" id="{C9ECF8CD-E080-DB78-29AC-2A27A7A2E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340543"/>
            <a:ext cx="11125200" cy="558800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</a:rPr>
              <a:t>JWST </a:t>
            </a:r>
            <a:r>
              <a:rPr lang="en-US" b="0" i="0" dirty="0" err="1">
                <a:effectLst/>
              </a:rPr>
              <a:t>NIRSpec</a:t>
            </a:r>
            <a:r>
              <a:rPr lang="en-US" b="0" i="0" dirty="0">
                <a:effectLst/>
              </a:rPr>
              <a:t> MOS pipeline</a:t>
            </a:r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0BCCD7C-BC6A-BE72-BFD6-3E439B7EE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924D8F-0AED-0D4B-9A03-2EDE66D03B0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agline">
            <a:extLst>
              <a:ext uri="{FF2B5EF4-FFF2-40B4-BE49-F238E27FC236}">
                <a16:creationId xmlns:a16="http://schemas.microsoft.com/office/drawing/2014/main" id="{1F54E7CB-63BB-C064-1143-E034B57D38F5}"/>
              </a:ext>
            </a:extLst>
          </p:cNvPr>
          <p:cNvSpPr txBox="1"/>
          <p:nvPr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" name="Subtitle Textbox">
            <a:extLst>
              <a:ext uri="{FF2B5EF4-FFF2-40B4-BE49-F238E27FC236}">
                <a16:creationId xmlns:a16="http://schemas.microsoft.com/office/drawing/2014/main" id="{BC363A4D-B37E-8229-0928-3F8126C79D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3401" y="5127344"/>
            <a:ext cx="11124435" cy="11759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Dan Coe</a:t>
            </a:r>
          </a:p>
          <a:p>
            <a:r>
              <a:rPr lang="en-US" dirty="0"/>
              <a:t>ESA/AURA Astronomer</a:t>
            </a:r>
          </a:p>
          <a:p>
            <a:r>
              <a:rPr lang="en-US" dirty="0" err="1"/>
              <a:t>NIRSpec</a:t>
            </a:r>
            <a:r>
              <a:rPr lang="en-US" dirty="0"/>
              <a:t> Instrument Scientist</a:t>
            </a:r>
          </a:p>
        </p:txBody>
      </p:sp>
      <p:cxnSp>
        <p:nvCxnSpPr>
          <p:cNvPr id="6" name="Line">
            <a:extLst>
              <a:ext uri="{FF2B5EF4-FFF2-40B4-BE49-F238E27FC236}">
                <a16:creationId xmlns:a16="http://schemas.microsoft.com/office/drawing/2014/main" id="{B236E772-8D26-4667-5348-B2FDD1EDA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ED2ECA-CBDE-A25D-0A47-98C8E8F75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181" y="561234"/>
            <a:ext cx="2651760" cy="169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54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83240-A31D-405F-DC64-2FE73F763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BE650858-0E83-D7BB-2B27-F1653FCC0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DFD653-D4C7-91A0-8C57-AE1BB02C3B2C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NIRSpec</a:t>
            </a:r>
            <a:r>
              <a:rPr lang="en-US" dirty="0"/>
              <a:t> MOS pipeline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5AA93D-578C-20D4-348D-D8220F591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4D25EC-2EDC-BC68-68A5-98C0136CC29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0" y="1458574"/>
            <a:ext cx="4891017" cy="4245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295DA4-8176-C012-FD14-9C5630F35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602" y="1462063"/>
            <a:ext cx="6920330" cy="4245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1C3B0C-6586-AE24-710D-247F060CF241}"/>
              </a:ext>
            </a:extLst>
          </p:cNvPr>
          <p:cNvSpPr txBox="1"/>
          <p:nvPr/>
        </p:nvSpPr>
        <p:spPr>
          <a:xfrm>
            <a:off x="4788621" y="278915"/>
            <a:ext cx="5841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6"/>
              </a:rPr>
              <a:t>https://github.com/spacetelescope/jwst-pipeline-notebooks</a:t>
            </a:r>
            <a:endParaRPr lang="en-US" dirty="0"/>
          </a:p>
          <a:p>
            <a:r>
              <a:rPr lang="en-US" u="sng" dirty="0">
                <a:hlinkClick r:id="rId7"/>
              </a:rPr>
              <a:t>https://github.com/spacetelescope/jdat_notebooks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22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A924D-5C19-91A1-1617-6EB8CACE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5F004F78-E0D3-8C50-057B-9267D1380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6CB2CF-DA4B-B38E-69B1-165F18DB5230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NIRSpec</a:t>
            </a:r>
            <a:r>
              <a:rPr lang="en-US" dirty="0"/>
              <a:t> MOS –  1/f noise stripe removal –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clean_flicker_noise</a:t>
            </a:r>
            <a:r>
              <a:rPr lang="en-US" dirty="0"/>
              <a:t>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CB8A8F-F7F8-589C-9E05-C880CE53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D84E72-38AF-61A7-B4D6-CE3D1A8A07E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149350" y="1409700"/>
            <a:ext cx="10160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D2062-B418-5D5B-43E3-C0706AE26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EB1FABA9-A8E6-DBB9-F24D-855849369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A24C86-CB3B-D702-0D54-D3ADD1A5AC3A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NIRSpec</a:t>
            </a:r>
            <a:r>
              <a:rPr lang="en-US" dirty="0"/>
              <a:t> MOS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CA4B0E-144C-5956-8576-B2156A1A9D7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716855" y="208043"/>
            <a:ext cx="6387919" cy="635971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7B71549-B920-7B64-1BC1-631377E11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2473E27-F8EA-B754-7B47-441AB775D139}"/>
              </a:ext>
            </a:extLst>
          </p:cNvPr>
          <p:cNvSpPr txBox="1">
            <a:spLocks/>
          </p:cNvSpPr>
          <p:nvPr/>
        </p:nvSpPr>
        <p:spPr>
          <a:xfrm>
            <a:off x="753792" y="1249958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Picture Frame Correction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998185-9D07-4F2E-AEA2-9D65F029ADF9}"/>
              </a:ext>
            </a:extLst>
          </p:cNvPr>
          <p:cNvSpPr txBox="1"/>
          <p:nvPr/>
        </p:nvSpPr>
        <p:spPr>
          <a:xfrm>
            <a:off x="218892" y="2425767"/>
            <a:ext cx="4497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hlinkClick r:id="rId5"/>
              </a:rPr>
              <a:t>https://github.com/spacetelescope/jdat_notebooks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6ABE82-4A4C-4676-F02A-FC58FAA94580}"/>
              </a:ext>
            </a:extLst>
          </p:cNvPr>
          <p:cNvSpPr txBox="1"/>
          <p:nvPr/>
        </p:nvSpPr>
        <p:spPr>
          <a:xfrm>
            <a:off x="218892" y="2103530"/>
            <a:ext cx="316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JDAT = JWST Data Analysis Tools</a:t>
            </a:r>
          </a:p>
        </p:txBody>
      </p:sp>
    </p:spTree>
    <p:extLst>
      <p:ext uri="{BB962C8B-B14F-4D97-AF65-F5344CB8AC3E}">
        <p14:creationId xmlns:p14="http://schemas.microsoft.com/office/powerpoint/2010/main" val="2535794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D8715-3EAE-6EDA-A647-C49E87CB9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9A7C21D7-4563-81F4-E501-2BCF91014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E2357B-6791-6A42-802B-E59C19B1F8A3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JWST Pipeline </a:t>
            </a:r>
            <a:r>
              <a:rPr lang="en-US" dirty="0">
                <a:solidFill>
                  <a:srgbClr val="C00000"/>
                </a:solidFill>
              </a:rPr>
              <a:t>v 2.0 </a:t>
            </a:r>
            <a:r>
              <a:rPr lang="en-US" dirty="0"/>
              <a:t>coming April 17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B2E77-8AE8-E640-1622-3A45B71BCC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 replace v 1.20.2</a:t>
            </a:r>
            <a:br>
              <a:rPr lang="en-US" dirty="0"/>
            </a:br>
            <a:r>
              <a:rPr lang="en-US" u="sng" dirty="0">
                <a:hlinkClick r:id="rId3"/>
              </a:rPr>
              <a:t>https://jwst-pipeline.readthedocs.io</a:t>
            </a:r>
            <a:r>
              <a:rPr lang="en-US" u="sng" dirty="0"/>
              <a:t>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 source – pull requests welcome!</a:t>
            </a:r>
          </a:p>
          <a:p>
            <a:r>
              <a:rPr lang="en-US" dirty="0" err="1"/>
              <a:t>NIRSpec</a:t>
            </a:r>
            <a:r>
              <a:rPr lang="en-US" dirty="0"/>
              <a:t> notebooks demo recent updates and provide tools:</a:t>
            </a:r>
            <a:br>
              <a:rPr lang="en-US" dirty="0"/>
            </a:br>
            <a:r>
              <a:rPr lang="en-US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https://github.com/spacetelescope/jdat_notebooks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/tree/main/notebooks/NIRSpec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1/f noise removal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clean_flicker_noise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master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extract fixed slit from MOS data (coming soon)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slits to sky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MSA metafile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2238C-9E89-2B7C-EB05-7C042B0EEA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7413" y="112935"/>
            <a:ext cx="684416" cy="15872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7B61008-1E73-3724-B31A-C34AF4178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3" y="2562104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18DF8-9F26-BB89-0C05-A322EB153C53}"/>
              </a:ext>
            </a:extLst>
          </p:cNvPr>
          <p:cNvSpPr txBox="1"/>
          <p:nvPr/>
        </p:nvSpPr>
        <p:spPr>
          <a:xfrm>
            <a:off x="7866838" y="1100035"/>
            <a:ext cx="3574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fundamental changes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memory usage reduced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empty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datamodels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association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yaml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files deprecated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F9B459-2BDF-5F19-010E-89AE4F5DA86E}"/>
              </a:ext>
            </a:extLst>
          </p:cNvPr>
          <p:cNvCxnSpPr>
            <a:cxnSpLocks/>
          </p:cNvCxnSpPr>
          <p:nvPr/>
        </p:nvCxnSpPr>
        <p:spPr>
          <a:xfrm>
            <a:off x="110963" y="2435870"/>
            <a:ext cx="114897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046F0D4-F62C-2EF5-5DC3-55434389B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5499" y="-104465"/>
            <a:ext cx="1576517" cy="1268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874563-6AD5-75C1-99DB-4FB78F40C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250" y="3284145"/>
            <a:ext cx="2921488" cy="2921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B448DB-65B0-716C-2C2E-D0ACE882990A}"/>
              </a:ext>
            </a:extLst>
          </p:cNvPr>
          <p:cNvSpPr txBox="1"/>
          <p:nvPr/>
        </p:nvSpPr>
        <p:spPr>
          <a:xfrm>
            <a:off x="8324100" y="3405336"/>
            <a:ext cx="114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slits to sky</a:t>
            </a:r>
          </a:p>
        </p:txBody>
      </p:sp>
    </p:spTree>
    <p:extLst>
      <p:ext uri="{BB962C8B-B14F-4D97-AF65-F5344CB8AC3E}">
        <p14:creationId xmlns:p14="http://schemas.microsoft.com/office/powerpoint/2010/main" val="251985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24E01-D2A5-9CD5-18D4-998D562B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729" y="321447"/>
            <a:ext cx="10448544" cy="625473"/>
          </a:xfrm>
        </p:spPr>
        <p:txBody>
          <a:bodyPr/>
          <a:lstStyle/>
          <a:p>
            <a:r>
              <a:rPr lang="en-US" dirty="0" err="1"/>
              <a:t>NIRSpec</a:t>
            </a:r>
            <a:r>
              <a:rPr lang="en-US" dirty="0"/>
              <a:t> team @ STScI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E12FBA-8414-E4C1-852A-F7067DCDEEC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763" y="0"/>
            <a:ext cx="793223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66CCA9-D084-4A06-7B73-95E9D918D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056" y="464936"/>
            <a:ext cx="1141818" cy="71445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1592C7-599F-DA22-C1D0-EF9D6D4A6173}"/>
              </a:ext>
            </a:extLst>
          </p:cNvPr>
          <p:cNvCxnSpPr/>
          <p:nvPr/>
        </p:nvCxnSpPr>
        <p:spPr>
          <a:xfrm>
            <a:off x="9968079" y="698837"/>
            <a:ext cx="580293" cy="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3388FA-7155-F8CD-E57A-B2398CA63B02}"/>
              </a:ext>
            </a:extLst>
          </p:cNvPr>
          <p:cNvSpPr txBox="1"/>
          <p:nvPr/>
        </p:nvSpPr>
        <p:spPr>
          <a:xfrm>
            <a:off x="9907877" y="412081"/>
            <a:ext cx="697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Roman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E7890D9-ED2C-760F-91E5-C3F269F05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5168"/>
            <a:ext cx="5549917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1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NIRSpec</a:t>
            </a:r>
            <a:r>
              <a:rPr kumimoji="0" lang="en-US" altLang="en-US" sz="11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(Feb 2024)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James Muzerolle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Branch Lead, Branch Manager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Alaina Henry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Branch Deputy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Bethan James</a:t>
            </a:r>
            <a:r>
              <a:rPr kumimoji="0" lang="en-US" altLang="en-US" sz="1100" b="0" i="0" u="non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Branch Deputy, IFU Pipeline Lead </a:t>
            </a:r>
            <a:r>
              <a:rPr kumimoji="0" lang="en-US" altLang="en-US" sz="1100" b="1" i="0" u="non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–&gt; Roman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Diane Karakla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PPS Lead, User Support Lead,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 Coe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PPS Deputy, MOS Pipeline Lead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Glenn Wahlgren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ETC Lead,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JDox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Lead, Lead Pipeline Tester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Patrick Ogle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TTRB, User Support Deputy, JDAT,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Tony Keyes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Helpdesk Lead, TA Lead,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Torsten Boeker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Ops Lead, Documentation Czar,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Kayli </a:t>
            </a:r>
            <a:r>
              <a:rPr kumimoji="0" lang="en-US" altLang="en-US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Glidic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MSA Shorts &amp; Operability,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Katie Bechtold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Flight Ops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Chris Trinh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Flight Ops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Rai Wu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Flight Ops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Bruce Barringer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Flight Ops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Tracy Beck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TA Support,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Cheryl Pavlovsky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Quicklook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Reference File Delivery Support, Lead Pipeline Tester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Nimisha Kumari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Calibration Lead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Elaine Frazer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Calibration Deputy,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Leonardo Ubeda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Reference File Delivery Lead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Chris Hayes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Pipeline Tech Lead, Team Software Support,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Munazza Alam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BOTS Pipeline Lead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Elena </a:t>
            </a:r>
            <a:r>
              <a:rPr kumimoji="0" lang="en-US" altLang="en-US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Manjavacas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FS Pipeline Lead,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Brad Sappington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Team Software Support,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Alex Fullerton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Charles Proffitt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Calibration Support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Peter Zeidler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Calibration Support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3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51475-99CA-2477-FBF9-B5C6502DE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EC2DBD76-BCAC-F7A4-8682-CAB5E491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92F869-8BDF-F732-6EB1-15803C9F3DED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NIRSpec</a:t>
            </a:r>
            <a:r>
              <a:rPr lang="en-US" dirty="0"/>
              <a:t> </a:t>
            </a:r>
            <a:r>
              <a:rPr lang="en-US" dirty="0" err="1"/>
              <a:t>Wavelengh</a:t>
            </a:r>
            <a:r>
              <a:rPr lang="en-US" dirty="0"/>
              <a:t> Extension (~doubled for G140M &amp; G235M!)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5A566E-C0F5-1B7A-692F-2B59C5FA220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735450" y="4095947"/>
            <a:ext cx="3635568" cy="242788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8D0595F-E5CD-A140-5A9B-5468184A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B8787D-EA27-1EF6-642F-42D5FB83F48B}"/>
              </a:ext>
            </a:extLst>
          </p:cNvPr>
          <p:cNvSpPr txBox="1"/>
          <p:nvPr/>
        </p:nvSpPr>
        <p:spPr>
          <a:xfrm rot="20900560">
            <a:off x="4840087" y="5236704"/>
            <a:ext cx="1379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Preliminary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in progress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B436D6-36B5-11E6-C9AA-AACA1A1992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26"/>
          <a:stretch>
            <a:fillRect/>
          </a:stretch>
        </p:blipFill>
        <p:spPr>
          <a:xfrm>
            <a:off x="536784" y="1041737"/>
            <a:ext cx="6913300" cy="3054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E48580-0927-3C2A-2117-63E8398CE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58" y="4184026"/>
            <a:ext cx="2743200" cy="2194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47A3F1-9C83-214F-EDE3-0F60BEB298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8889"/>
          <a:stretch>
            <a:fillRect/>
          </a:stretch>
        </p:blipFill>
        <p:spPr>
          <a:xfrm>
            <a:off x="7594110" y="1041737"/>
            <a:ext cx="3862552" cy="4876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5E79A-F7B2-B179-5BE7-A7A425142FB7}"/>
              </a:ext>
            </a:extLst>
          </p:cNvPr>
          <p:cNvSpPr txBox="1"/>
          <p:nvPr/>
        </p:nvSpPr>
        <p:spPr>
          <a:xfrm>
            <a:off x="4200279" y="1310227"/>
            <a:ext cx="1069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Eleonora </a:t>
            </a:r>
          </a:p>
          <a:p>
            <a:r>
              <a:rPr lang="en-US" dirty="0"/>
              <a:t>Parlanti </a:t>
            </a:r>
          </a:p>
          <a:p>
            <a:r>
              <a:rPr lang="en-US" dirty="0"/>
              <a:t>et al.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646AF3-3E16-95A7-2D84-7420253DB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357" y="5569659"/>
            <a:ext cx="501811" cy="348878"/>
          </a:xfrm>
          <a:prstGeom prst="rect">
            <a:avLst/>
          </a:prstGeom>
        </p:spPr>
      </p:pic>
      <p:pic>
        <p:nvPicPr>
          <p:cNvPr id="18" name="STScI logo" descr="STScI logo">
            <a:extLst>
              <a:ext uri="{FF2B5EF4-FFF2-40B4-BE49-F238E27FC236}">
                <a16:creationId xmlns:a16="http://schemas.microsoft.com/office/drawing/2014/main" id="{F8B0AE60-1CD6-3344-0158-C3142883B9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32" r="25075" b="25954"/>
          <a:stretch>
            <a:fillRect/>
          </a:stretch>
        </p:blipFill>
        <p:spPr>
          <a:xfrm rot="10800000" flipH="1" flipV="1">
            <a:off x="4200280" y="4549103"/>
            <a:ext cx="573368" cy="5439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8E233D-A3FD-3E5E-707E-56F68F091E3E}"/>
              </a:ext>
            </a:extLst>
          </p:cNvPr>
          <p:cNvSpPr txBox="1"/>
          <p:nvPr/>
        </p:nvSpPr>
        <p:spPr>
          <a:xfrm>
            <a:off x="8990143" y="2048891"/>
            <a:ext cx="107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Parlanti+</a:t>
            </a:r>
          </a:p>
        </p:txBody>
      </p:sp>
    </p:spTree>
    <p:extLst>
      <p:ext uri="{BB962C8B-B14F-4D97-AF65-F5344CB8AC3E}">
        <p14:creationId xmlns:p14="http://schemas.microsoft.com/office/powerpoint/2010/main" val="1936497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3EF68-C4ED-F865-82F3-7C07BB4CC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 descr="Background image with half sphere overlayed on top of several space images.">
            <a:extLst>
              <a:ext uri="{FF2B5EF4-FFF2-40B4-BE49-F238E27FC236}">
                <a16:creationId xmlns:a16="http://schemas.microsoft.com/office/drawing/2014/main" id="{45BAD506-A78E-3DB1-8DEE-A68A9032D3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4" y="0"/>
            <a:ext cx="12190545" cy="6860612"/>
          </a:xfrm>
          <a:prstGeom prst="rect">
            <a:avLst/>
          </a:prstGeom>
          <a:blipFill dpi="0" rotWithShape="1">
            <a:blip r:embed="rId4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3" name="Presentation Title">
            <a:extLst>
              <a:ext uri="{FF2B5EF4-FFF2-40B4-BE49-F238E27FC236}">
                <a16:creationId xmlns:a16="http://schemas.microsoft.com/office/drawing/2014/main" id="{C85DED91-3AF6-DC81-98DA-8E42D0ED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340543"/>
            <a:ext cx="11125200" cy="558800"/>
          </a:xfrm>
        </p:spPr>
        <p:txBody>
          <a:bodyPr/>
          <a:lstStyle/>
          <a:p>
            <a:r>
              <a:rPr lang="en-US" b="0" i="0" dirty="0">
                <a:effectLst/>
              </a:rPr>
              <a:t>JWST </a:t>
            </a:r>
            <a:r>
              <a:rPr lang="en-US" b="0" i="0" dirty="0" err="1">
                <a:effectLst/>
              </a:rPr>
              <a:t>NIRSpec</a:t>
            </a:r>
            <a:r>
              <a:rPr lang="en-US" b="0" i="0" dirty="0">
                <a:effectLst/>
              </a:rPr>
              <a:t> MOS calibration</a:t>
            </a:r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E333D29F-B053-E075-16B2-9EC5CC8D8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924D8F-0AED-0D4B-9A03-2EDE66D03B0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agline">
            <a:extLst>
              <a:ext uri="{FF2B5EF4-FFF2-40B4-BE49-F238E27FC236}">
                <a16:creationId xmlns:a16="http://schemas.microsoft.com/office/drawing/2014/main" id="{16CE9381-8321-DEEC-71A6-0B5C4AB989D1}"/>
              </a:ext>
            </a:extLst>
          </p:cNvPr>
          <p:cNvSpPr txBox="1"/>
          <p:nvPr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" name="Subtitle Textbox">
            <a:extLst>
              <a:ext uri="{FF2B5EF4-FFF2-40B4-BE49-F238E27FC236}">
                <a16:creationId xmlns:a16="http://schemas.microsoft.com/office/drawing/2014/main" id="{0CF7F004-F67D-DC90-F07E-762A718D59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3401" y="5127344"/>
            <a:ext cx="11124435" cy="11759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Dan Coe</a:t>
            </a:r>
          </a:p>
          <a:p>
            <a:r>
              <a:rPr lang="en-US" dirty="0"/>
              <a:t>ESA/AURA Astronomer</a:t>
            </a:r>
          </a:p>
          <a:p>
            <a:r>
              <a:rPr lang="en-US" dirty="0" err="1"/>
              <a:t>NIRSpec</a:t>
            </a:r>
            <a:r>
              <a:rPr lang="en-US" dirty="0"/>
              <a:t> Instrument Scientist</a:t>
            </a:r>
          </a:p>
        </p:txBody>
      </p:sp>
      <p:cxnSp>
        <p:nvCxnSpPr>
          <p:cNvPr id="6" name="Line">
            <a:extLst>
              <a:ext uri="{FF2B5EF4-FFF2-40B4-BE49-F238E27FC236}">
                <a16:creationId xmlns:a16="http://schemas.microsoft.com/office/drawing/2014/main" id="{3A68990B-1AAF-11DA-6466-C9D4ED3BF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C799CEA-7E80-5D44-99B2-FAB3FCE7D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181" y="561234"/>
            <a:ext cx="2651760" cy="169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1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A2169-5494-9BD5-25C0-81249DBF9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0699E79C-34F9-3B76-E489-EB7EB77B0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137FB6-BF32-71C8-C882-7D3675999E5A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NIRSpec</a:t>
            </a:r>
            <a:r>
              <a:rPr lang="en-US" dirty="0"/>
              <a:t> Calibration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BD2598A-AB55-33DE-AE21-0846FE9B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2D1E60-E4E3-0BF2-05E2-BFC9EF8B3E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Recent updates: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Flats (MOS, FS, IFU)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Pathloss (MOS, FS)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Background subtraction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IFU “wiggles”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IFU distortion model</a:t>
            </a:r>
          </a:p>
          <a:p>
            <a:pPr>
              <a:lnSpc>
                <a:spcPct val="100000"/>
              </a:lnSpc>
            </a:pPr>
            <a:endParaRPr lang="en-US" sz="200" dirty="0"/>
          </a:p>
          <a:p>
            <a:pPr>
              <a:lnSpc>
                <a:spcPct val="100000"/>
              </a:lnSpc>
            </a:pPr>
            <a:r>
              <a:rPr lang="en-US" sz="2400" dirty="0"/>
              <a:t>In progress:</a:t>
            </a:r>
          </a:p>
          <a:p>
            <a:pPr marL="457200" indent="-457200">
              <a:lnSpc>
                <a:spcPct val="100000"/>
              </a:lnSpc>
              <a:buFontTx/>
              <a:buAutoNum type="arabicPeriod"/>
            </a:pPr>
            <a:r>
              <a:rPr lang="en-US" sz="2400" dirty="0"/>
              <a:t>Wavelength extension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LSF = line spread function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IFU PSF centroid wander</a:t>
            </a:r>
          </a:p>
          <a:p>
            <a:pPr>
              <a:lnSpc>
                <a:spcPct val="100000"/>
              </a:lnSpc>
            </a:pPr>
            <a:endParaRPr lang="en-US" sz="200" dirty="0"/>
          </a:p>
          <a:p>
            <a:pPr>
              <a:lnSpc>
                <a:spcPct val="100000"/>
              </a:lnSpc>
            </a:pPr>
            <a:r>
              <a:rPr lang="en-US" sz="2400" dirty="0"/>
              <a:t>Planned:</a:t>
            </a:r>
          </a:p>
          <a:p>
            <a:pPr marL="457200" indent="-457200">
              <a:lnSpc>
                <a:spcPct val="100000"/>
              </a:lnSpc>
              <a:buFontTx/>
              <a:buAutoNum type="arabicPeriod"/>
            </a:pPr>
            <a:r>
              <a:rPr lang="en-US" sz="2400" dirty="0"/>
              <a:t>PSF-based extraction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IFU S-Flat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400" dirty="0"/>
              <a:t>IFU wavelength gap – F-flat H-grating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6CACA-E6B0-CB1F-8FA7-6D9516D545F3}"/>
              </a:ext>
            </a:extLst>
          </p:cNvPr>
          <p:cNvSpPr txBox="1"/>
          <p:nvPr/>
        </p:nvSpPr>
        <p:spPr>
          <a:xfrm>
            <a:off x="4325983" y="449397"/>
            <a:ext cx="1969309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JWebbinar</a:t>
            </a:r>
            <a:r>
              <a:rPr lang="en-US" sz="2000" dirty="0"/>
              <a:t> #48</a:t>
            </a:r>
          </a:p>
          <a:p>
            <a:pPr algn="ctr"/>
            <a:r>
              <a:rPr lang="en-US" sz="1400" dirty="0">
                <a:highlight>
                  <a:srgbClr val="FFFF00"/>
                </a:highlight>
              </a:rPr>
              <a:t>next Wed Apr 22</a:t>
            </a:r>
            <a:endParaRPr lang="en-US" sz="1400" dirty="0"/>
          </a:p>
          <a:p>
            <a:pPr algn="ctr"/>
            <a:r>
              <a:rPr lang="en-US" sz="1400" dirty="0"/>
              <a:t>Peter Zeidler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41762265-A4CC-D6A5-D69A-B1F13CB3F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071" y="4665080"/>
            <a:ext cx="4600183" cy="2182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C9B5A-AA66-DDB7-F3AF-18137DF30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930" y="315481"/>
            <a:ext cx="4600183" cy="43358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0F4DE4-D4A7-7FCF-6ADE-AAF7A166BEF8}"/>
              </a:ext>
            </a:extLst>
          </p:cNvPr>
          <p:cNvSpPr txBox="1"/>
          <p:nvPr/>
        </p:nvSpPr>
        <p:spPr>
          <a:xfrm>
            <a:off x="7888973" y="10457"/>
            <a:ext cx="146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 Pathloss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06DD18-4151-23F8-F6CC-14C1E7A66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9485" y="1922304"/>
            <a:ext cx="2734407" cy="18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64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F823B2-6FCD-851D-0D89-679BB2311C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7" b="9743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BFCB27-760B-5FF3-72F5-581461CE1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999" cy="128016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9D4A8-CBC7-4408-A1E8-F61989FD4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" y="175146"/>
            <a:ext cx="8196432" cy="960120"/>
          </a:xfrm>
        </p:spPr>
        <p:txBody>
          <a:bodyPr anchor="ctr">
            <a:normAutofit/>
          </a:bodyPr>
          <a:lstStyle/>
          <a:p>
            <a:r>
              <a:rPr lang="en-US" sz="4400" dirty="0" err="1"/>
              <a:t>NIRSpec</a:t>
            </a:r>
            <a:r>
              <a:rPr lang="en-US" sz="4400" dirty="0"/>
              <a:t> Pathloss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8B622-DAF7-80EB-70A4-62D9CF1B4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7152" y="175146"/>
            <a:ext cx="3402123" cy="960120"/>
          </a:xfrm>
        </p:spPr>
        <p:txBody>
          <a:bodyPr anchor="ctr">
            <a:normAutofit/>
          </a:bodyPr>
          <a:lstStyle/>
          <a:p>
            <a:pPr algn="r"/>
            <a:endParaRPr lang="en-US" sz="19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54313E-24AA-FE03-7A97-6A71EF21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90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27786C-7616-4EA0-BF18-C540B4375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6E051F-9B69-28D2-BC49-CB0D4EA9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40E957-49C4-EB64-D6D3-C54CB1E0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7" b="9743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1DF8E82-B85C-2628-1DA9-A1A1FD76F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999" cy="128016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8A68D-376D-AE71-4689-59E30F1CC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" y="175146"/>
            <a:ext cx="8196432" cy="960120"/>
          </a:xfrm>
        </p:spPr>
        <p:txBody>
          <a:bodyPr anchor="ctr">
            <a:normAutofit/>
          </a:bodyPr>
          <a:lstStyle/>
          <a:p>
            <a:r>
              <a:rPr lang="en-US" sz="4400" dirty="0" err="1"/>
              <a:t>NIRSpec</a:t>
            </a:r>
            <a:r>
              <a:rPr lang="en-US" sz="4400" dirty="0"/>
              <a:t> Pathloss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A0872-487D-4B75-60CC-E7CD2CBCF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7152" y="175146"/>
            <a:ext cx="3402123" cy="960120"/>
          </a:xfrm>
        </p:spPr>
        <p:txBody>
          <a:bodyPr anchor="ctr">
            <a:normAutofit/>
          </a:bodyPr>
          <a:lstStyle/>
          <a:p>
            <a:pPr algn="r"/>
            <a:endParaRPr lang="en-US" sz="1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66509-6089-BEE1-6AA8-D2A02BAC9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280159"/>
            <a:ext cx="5333999" cy="5027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C429F-C5F5-31EB-A009-D5A4A3A46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72" y="1280158"/>
            <a:ext cx="6066641" cy="5027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915155-5C11-134A-3A64-309AFEC79856}"/>
              </a:ext>
            </a:extLst>
          </p:cNvPr>
          <p:cNvSpPr txBox="1"/>
          <p:nvPr/>
        </p:nvSpPr>
        <p:spPr>
          <a:xfrm>
            <a:off x="2465295" y="94107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2.95 µm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FE3D10-502F-3042-8FD4-52F8BA6F0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608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40D00F-80E9-9504-FA4C-AFFD370B7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C7845B9-B73C-1392-7672-C256D417F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351881-DD08-1F6C-BE07-C4F0937AE8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7" b="9743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23BADD-E27D-3BAF-D2E7-50E5E9AAC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999" cy="128016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DDDD5-BAD9-59AE-70D4-A038A78B7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" y="175146"/>
            <a:ext cx="8196432" cy="960120"/>
          </a:xfrm>
        </p:spPr>
        <p:txBody>
          <a:bodyPr anchor="ctr">
            <a:normAutofit/>
          </a:bodyPr>
          <a:lstStyle/>
          <a:p>
            <a:r>
              <a:rPr lang="en-US" sz="4400" dirty="0" err="1"/>
              <a:t>NIRSpec</a:t>
            </a:r>
            <a:r>
              <a:rPr lang="en-US" sz="4400" dirty="0"/>
              <a:t> Pathloss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2F864-4389-618E-BDED-EABB722C8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7152" y="175146"/>
            <a:ext cx="3402123" cy="960120"/>
          </a:xfrm>
        </p:spPr>
        <p:txBody>
          <a:bodyPr anchor="ctr">
            <a:normAutofit/>
          </a:bodyPr>
          <a:lstStyle/>
          <a:p>
            <a:pPr algn="r"/>
            <a:endParaRPr lang="en-US" sz="1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E4995-027A-1825-8B03-83FC3A59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280159"/>
            <a:ext cx="5333999" cy="5027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45C4F-C89E-62D2-352D-C02013A92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2" y="948528"/>
            <a:ext cx="7099914" cy="58455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726CA6-83F2-5EBD-3BE4-F266BF73322C}"/>
              </a:ext>
            </a:extLst>
          </p:cNvPr>
          <p:cNvCxnSpPr/>
          <p:nvPr/>
        </p:nvCxnSpPr>
        <p:spPr>
          <a:xfrm>
            <a:off x="2940420" y="3940644"/>
            <a:ext cx="138056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DB6A5D1-F238-56BD-B864-5B5FC5A21533}"/>
              </a:ext>
            </a:extLst>
          </p:cNvPr>
          <p:cNvSpPr txBox="1"/>
          <p:nvPr/>
        </p:nvSpPr>
        <p:spPr>
          <a:xfrm>
            <a:off x="2870367" y="3544417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Improvement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4C48A14-D455-821C-DBDC-DBF0129E8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46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8D16F-4D07-CC5C-3D47-5FB9D3141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144" y="339630"/>
            <a:ext cx="10448544" cy="625473"/>
          </a:xfrm>
        </p:spPr>
        <p:txBody>
          <a:bodyPr/>
          <a:lstStyle/>
          <a:p>
            <a:r>
              <a:rPr lang="en-US" dirty="0"/>
              <a:t>Background measurement &amp; subtraction</a:t>
            </a: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C4BF7DD-735C-373E-E9ED-C0B9FF86FC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26" t="7298" r="8704" b="36298"/>
          <a:stretch>
            <a:fillRect/>
          </a:stretch>
        </p:blipFill>
        <p:spPr>
          <a:xfrm>
            <a:off x="219730" y="1542520"/>
            <a:ext cx="7504493" cy="2787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86FFF5-1722-ED59-9EEA-F4B9CE596616}"/>
              </a:ext>
            </a:extLst>
          </p:cNvPr>
          <p:cNvSpPr txBox="1"/>
          <p:nvPr/>
        </p:nvSpPr>
        <p:spPr>
          <a:xfrm>
            <a:off x="2113085" y="1640106"/>
            <a:ext cx="134710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Cataldi et al.</a:t>
            </a:r>
          </a:p>
          <a:p>
            <a:pPr algn="ctr"/>
            <a:r>
              <a:rPr lang="en-US" sz="1400" dirty="0"/>
              <a:t>MARTA</a:t>
            </a: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184C9C9-455E-453A-C285-80CB9A61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FF642A-0EB4-0CF7-D609-6C88294ED4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19" b="24872"/>
          <a:stretch>
            <a:fillRect/>
          </a:stretch>
        </p:blipFill>
        <p:spPr>
          <a:xfrm>
            <a:off x="8109438" y="1640106"/>
            <a:ext cx="3692769" cy="28689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222FD5-8BD2-3E14-341B-4A1A8CCBAF6B}"/>
              </a:ext>
            </a:extLst>
          </p:cNvPr>
          <p:cNvSpPr txBox="1"/>
          <p:nvPr/>
        </p:nvSpPr>
        <p:spPr>
          <a:xfrm>
            <a:off x="8369234" y="1303211"/>
            <a:ext cx="31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median from nearby empty slits</a:t>
            </a:r>
          </a:p>
        </p:txBody>
      </p:sp>
    </p:spTree>
    <p:extLst>
      <p:ext uri="{BB962C8B-B14F-4D97-AF65-F5344CB8AC3E}">
        <p14:creationId xmlns:p14="http://schemas.microsoft.com/office/powerpoint/2010/main" val="2159330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A493-ECEA-C2A1-5BC7-DD21A851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758E5-9905-7A60-F30D-6C7296A03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144" y="339630"/>
            <a:ext cx="10448544" cy="625473"/>
          </a:xfrm>
        </p:spPr>
        <p:txBody>
          <a:bodyPr/>
          <a:lstStyle/>
          <a:p>
            <a:r>
              <a:rPr lang="en-US" dirty="0"/>
              <a:t>Median background measurement improvement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0AB5804-985B-8815-4C87-673D4009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757E3-F5FF-A1F0-3417-CA8129CCC6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19" b="24872"/>
          <a:stretch>
            <a:fillRect/>
          </a:stretch>
        </p:blipFill>
        <p:spPr>
          <a:xfrm>
            <a:off x="8109438" y="1640106"/>
            <a:ext cx="3692769" cy="28689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8A362C-AF1C-B252-4734-5267029F97CD}"/>
              </a:ext>
            </a:extLst>
          </p:cNvPr>
          <p:cNvSpPr txBox="1"/>
          <p:nvPr/>
        </p:nvSpPr>
        <p:spPr>
          <a:xfrm>
            <a:off x="7938411" y="1008404"/>
            <a:ext cx="31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median from nearby empty slits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B8859-6505-8CC5-0B5C-81E7A6B2D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2139"/>
            <a:ext cx="6641161" cy="4557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688321-160E-1C8D-14F6-CC9E850E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461" y="1412139"/>
            <a:ext cx="5338471" cy="49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11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7FC12-DB94-0EF7-9ECA-6C53D9510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EE651290-9DE8-558E-D574-D3DB4DE94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82B0B0-168A-D1A4-5CC6-9894A111F70D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IFU Wiggles Corrected in individual </a:t>
            </a:r>
            <a:r>
              <a:rPr lang="en-US" dirty="0" err="1"/>
              <a:t>spaxels</a:t>
            </a:r>
            <a:r>
              <a:rPr lang="en-US" dirty="0"/>
              <a:t>: </a:t>
            </a:r>
            <a:r>
              <a:rPr lang="en-US" dirty="0" err="1"/>
              <a:t>NIRSpec</a:t>
            </a:r>
            <a:r>
              <a:rPr lang="en-US" dirty="0"/>
              <a:t> MOS, MIRI MRS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1969B6-7AB8-C4D7-0803-2F33E296E1F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t="52338"/>
          <a:stretch>
            <a:fillRect/>
          </a:stretch>
        </p:blipFill>
        <p:spPr>
          <a:xfrm>
            <a:off x="3095825" y="1025384"/>
            <a:ext cx="8308949" cy="241707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B6AB27B-80D8-D08E-33A6-696FF5E8A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14B20-F44D-E124-E053-2939B4016792}"/>
              </a:ext>
            </a:extLst>
          </p:cNvPr>
          <p:cNvSpPr txBox="1"/>
          <p:nvPr/>
        </p:nvSpPr>
        <p:spPr>
          <a:xfrm>
            <a:off x="7686203" y="3792531"/>
            <a:ext cx="34451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IFU Adaptive Trace Model</a:t>
            </a:r>
          </a:p>
          <a:p>
            <a:r>
              <a:rPr lang="en-US" dirty="0"/>
              <a:t>David Law &amp; Melanie Clarke</a:t>
            </a:r>
          </a:p>
          <a:p>
            <a:r>
              <a:rPr lang="en-US" dirty="0"/>
              <a:t>(2026) arXiv:2603.2691</a:t>
            </a:r>
          </a:p>
          <a:p>
            <a:r>
              <a:rPr lang="en-US" dirty="0"/>
              <a:t>Not on by default; reprocess</a:t>
            </a:r>
          </a:p>
          <a:p>
            <a:r>
              <a:rPr lang="en-US" dirty="0"/>
              <a:t>Requires continuum bright enough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45641C-82A3-F850-2911-FEEF1A91F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00" y="3424026"/>
            <a:ext cx="7038303" cy="3053468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9F1E4EF-7829-2422-D622-867485FEF1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00" t="6476" r="61770" b="52665"/>
          <a:stretch>
            <a:fillRect/>
          </a:stretch>
        </p:blipFill>
        <p:spPr>
          <a:xfrm>
            <a:off x="1128695" y="1158734"/>
            <a:ext cx="1905000" cy="1790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008FCD-7166-70EF-A5CD-2B73C4A9FD14}"/>
              </a:ext>
            </a:extLst>
          </p:cNvPr>
          <p:cNvSpPr txBox="1"/>
          <p:nvPr/>
        </p:nvSpPr>
        <p:spPr>
          <a:xfrm>
            <a:off x="1383099" y="4135318"/>
            <a:ext cx="946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A300"/>
                </a:solidFill>
              </a:rPr>
              <a:t>Data</a:t>
            </a:r>
          </a:p>
          <a:p>
            <a:r>
              <a:rPr lang="en-US" sz="1100" b="1" dirty="0">
                <a:solidFill>
                  <a:srgbClr val="FF7500"/>
                </a:solidFill>
              </a:rPr>
              <a:t>❌ </a:t>
            </a:r>
            <a:r>
              <a:rPr lang="en-US" b="1" dirty="0">
                <a:solidFill>
                  <a:srgbClr val="FF7500"/>
                </a:solidFill>
              </a:rPr>
              <a:t>Linear</a:t>
            </a:r>
          </a:p>
          <a:p>
            <a:r>
              <a:rPr lang="en-US" sz="1100" b="1" dirty="0">
                <a:solidFill>
                  <a:srgbClr val="0179B9"/>
                </a:solidFill>
              </a:rPr>
              <a:t>✅ </a:t>
            </a:r>
            <a:r>
              <a:rPr lang="en-US" b="1" dirty="0">
                <a:solidFill>
                  <a:srgbClr val="0179B9"/>
                </a:solidFill>
              </a:rPr>
              <a:t>Spline</a:t>
            </a:r>
          </a:p>
        </p:txBody>
      </p:sp>
    </p:spTree>
    <p:extLst>
      <p:ext uri="{BB962C8B-B14F-4D97-AF65-F5344CB8AC3E}">
        <p14:creationId xmlns:p14="http://schemas.microsoft.com/office/powerpoint/2010/main" val="4174410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5694C-A065-31B8-257C-0F28AFFB4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2B619-01A9-000F-4742-6E0676B0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BA6BE2-753A-2252-F3EE-E8CB4EAF2A5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81D9F-C655-0863-1872-3D247996C40A}"/>
              </a:ext>
            </a:extLst>
          </p:cNvPr>
          <p:cNvSpPr txBox="1"/>
          <p:nvPr/>
        </p:nvSpPr>
        <p:spPr>
          <a:xfrm>
            <a:off x="9404823" y="497842"/>
            <a:ext cx="205522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JWebbinar</a:t>
            </a:r>
            <a:r>
              <a:rPr lang="en-US" sz="2000" dirty="0"/>
              <a:t> #47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721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6DFC-9FDA-84EA-7A63-1DAE3321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 err="1"/>
              <a:t>NIRSpec</a:t>
            </a:r>
            <a:r>
              <a:rPr lang="en-US" dirty="0"/>
              <a:t> MOS Observation Planning in APT w/ MPT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3A66D0-6A0D-76FB-DD26-1639B789C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80" y="1366951"/>
            <a:ext cx="5295241" cy="5036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B25926-D6B7-526D-56D1-816FA4ABE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037" y="1203046"/>
            <a:ext cx="5467965" cy="5357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81DA46-406B-29D9-2190-4A86D9F6938B}"/>
              </a:ext>
            </a:extLst>
          </p:cNvPr>
          <p:cNvSpPr txBox="1"/>
          <p:nvPr/>
        </p:nvSpPr>
        <p:spPr>
          <a:xfrm>
            <a:off x="7485095" y="3527853"/>
            <a:ext cx="3395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MPT (MSA Planning Tool)</a:t>
            </a:r>
          </a:p>
          <a:p>
            <a:r>
              <a:rPr lang="en-US" sz="2000" dirty="0"/>
              <a:t>MSA (micro-shutter assembly)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830135-EDEA-BB81-8E34-E4C5DA193ACF}"/>
              </a:ext>
            </a:extLst>
          </p:cNvPr>
          <p:cNvSpPr txBox="1"/>
          <p:nvPr/>
        </p:nvSpPr>
        <p:spPr>
          <a:xfrm>
            <a:off x="2524612" y="1059174"/>
            <a:ext cx="972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APT </a:t>
            </a:r>
            <a:r>
              <a:rPr lang="en-US" sz="1400" dirty="0" err="1"/>
              <a:t>Aladin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E34146-331F-1081-291B-B83BF86544E4}"/>
              </a:ext>
            </a:extLst>
          </p:cNvPr>
          <p:cNvSpPr txBox="1"/>
          <p:nvPr/>
        </p:nvSpPr>
        <p:spPr>
          <a:xfrm>
            <a:off x="8051698" y="99108"/>
            <a:ext cx="29802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JWebbinars</a:t>
            </a:r>
            <a:r>
              <a:rPr lang="en-US" sz="2000" dirty="0"/>
              <a:t> #30, #33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28516-B832-B07A-E5E7-9D20FCBA6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71CEC-1A1E-DFA8-BF04-A923B8DB0D53}"/>
              </a:ext>
            </a:extLst>
          </p:cNvPr>
          <p:cNvSpPr txBox="1"/>
          <p:nvPr/>
        </p:nvSpPr>
        <p:spPr>
          <a:xfrm>
            <a:off x="8853077" y="513598"/>
            <a:ext cx="1669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Diane Karakla</a:t>
            </a:r>
          </a:p>
          <a:p>
            <a:r>
              <a:rPr lang="en-US" sz="1400" dirty="0"/>
              <a:t>Dan Coe, Kayli </a:t>
            </a:r>
            <a:r>
              <a:rPr lang="en-US" sz="1400" dirty="0" err="1"/>
              <a:t>Glidic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46932-53BC-C6AE-9FA7-A93C0863D7D0}"/>
              </a:ext>
            </a:extLst>
          </p:cNvPr>
          <p:cNvSpPr txBox="1"/>
          <p:nvPr/>
        </p:nvSpPr>
        <p:spPr>
          <a:xfrm>
            <a:off x="2330501" y="117948"/>
            <a:ext cx="3952877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JWST Cycle 5 is ~ half </a:t>
            </a:r>
            <a:r>
              <a:rPr lang="en-US" sz="1400" dirty="0" err="1"/>
              <a:t>NIRSpec</a:t>
            </a:r>
            <a:r>
              <a:rPr lang="en-US" sz="1400" dirty="0"/>
              <a:t>. ~Half of that is MOS.</a:t>
            </a:r>
          </a:p>
        </p:txBody>
      </p:sp>
    </p:spTree>
    <p:extLst>
      <p:ext uri="{BB962C8B-B14F-4D97-AF65-F5344CB8AC3E}">
        <p14:creationId xmlns:p14="http://schemas.microsoft.com/office/powerpoint/2010/main" val="2112661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43D95-6921-9654-E141-B4A528521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9A03F98F-79F5-1BA2-9480-4A77E0BD9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EDA1F0-8CBA-D387-0680-C799116F551A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JWST Documentation, Help, Notebooks</a:t>
            </a:r>
          </a:p>
        </p:txBody>
      </p:sp>
      <p:pic>
        <p:nvPicPr>
          <p:cNvPr id="10" name="Picture 9" descr="A logo with hexagons and stars&#10;&#10;AI-generated content may be incorrect.">
            <a:extLst>
              <a:ext uri="{FF2B5EF4-FFF2-40B4-BE49-F238E27FC236}">
                <a16:creationId xmlns:a16="http://schemas.microsoft.com/office/drawing/2014/main" id="{FAA40C7D-CF5E-1CA3-7458-0DD2B9F20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591" y="244912"/>
            <a:ext cx="898307" cy="9681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C6C8D-B154-D67A-5A32-2C9DD10345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7917" y="1236457"/>
            <a:ext cx="11174083" cy="496917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JDox</a:t>
            </a:r>
            <a:r>
              <a:rPr lang="en-US" dirty="0"/>
              <a:t> – JWST Documentation </a:t>
            </a:r>
            <a:r>
              <a:rPr lang="en-US" sz="1800" dirty="0">
                <a:hlinkClick r:id="rId4"/>
              </a:rPr>
              <a:t>https://jwst-docs.stsci.edu</a:t>
            </a:r>
            <a:endParaRPr lang="en-US" sz="1800" dirty="0"/>
          </a:p>
          <a:p>
            <a:r>
              <a:rPr lang="en-US" dirty="0"/>
              <a:t>JWST Help Desk – </a:t>
            </a:r>
            <a:r>
              <a:rPr lang="en-US" sz="1800" u="sng" dirty="0">
                <a:hlinkClick r:id="rId5"/>
              </a:rPr>
              <a:t>https://jwsthelp.stsci.edu</a:t>
            </a:r>
            <a:endParaRPr lang="en-US" sz="1800" u="sng" dirty="0"/>
          </a:p>
          <a:p>
            <a:r>
              <a:rPr lang="en-US" dirty="0"/>
              <a:t>JWST Office Hours – </a:t>
            </a:r>
            <a:r>
              <a:rPr lang="en-US" sz="1800" dirty="0">
                <a:hlinkClick r:id="rId6"/>
              </a:rPr>
              <a:t>https://outerspace.stsci.edu/spaces/JEA/pages/232358818/Webb+Office+Hours</a:t>
            </a:r>
            <a:endParaRPr lang="en-US" sz="1800" dirty="0"/>
          </a:p>
          <a:p>
            <a:r>
              <a:rPr lang="en-US" dirty="0" err="1"/>
              <a:t>JWebbinars</a:t>
            </a:r>
            <a:r>
              <a:rPr lang="en-US" dirty="0"/>
              <a:t> – </a:t>
            </a:r>
            <a:r>
              <a:rPr lang="en-US" sz="1800" dirty="0">
                <a:hlinkClick r:id="rId7"/>
              </a:rPr>
              <a:t>https://www.stsci.edu/jwst/science-execution/jwebbinars</a:t>
            </a:r>
            <a:endParaRPr lang="en-US" sz="1800" dirty="0"/>
          </a:p>
          <a:p>
            <a:endParaRPr lang="en-US" u="sng" dirty="0"/>
          </a:p>
          <a:p>
            <a:r>
              <a:rPr lang="en-US" dirty="0"/>
              <a:t>JWST pipeline </a:t>
            </a:r>
            <a:r>
              <a:rPr lang="en-US" sz="1800" dirty="0"/>
              <a:t>(open source; pull requests welcome!)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hlinkClick r:id="rId8"/>
              </a:rPr>
              <a:t>https://jwst-pipeline.readthedocs.io</a:t>
            </a:r>
            <a:endParaRPr lang="en-US" sz="1700" dirty="0"/>
          </a:p>
          <a:p>
            <a:r>
              <a:rPr lang="en-US" dirty="0"/>
              <a:t>JWST pipeline notebooks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hlinkClick r:id="rId9"/>
              </a:rPr>
              <a:t>https://github.com/spacetelescope/jwst-pipeline-notebooks</a:t>
            </a:r>
            <a:r>
              <a:rPr lang="en-US" sz="1700" dirty="0"/>
              <a:t> + outputs = </a:t>
            </a:r>
            <a:r>
              <a:rPr lang="en-US" sz="1700" dirty="0">
                <a:hlinkClick r:id="rId10"/>
              </a:rPr>
              <a:t>https://spacetelescope.github.io/jwst-pipeline-notebooks</a:t>
            </a:r>
            <a:r>
              <a:rPr lang="en-US" sz="1700" dirty="0"/>
              <a:t> </a:t>
            </a:r>
          </a:p>
          <a:p>
            <a:r>
              <a:rPr lang="en-US" dirty="0"/>
              <a:t>JDAT = JWST Data Analysis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hlinkClick r:id="rId11"/>
              </a:rPr>
              <a:t>https://github.com/spacetelescope/jdat_notebooks</a:t>
            </a:r>
            <a:r>
              <a:rPr lang="en-US" sz="1700" dirty="0"/>
              <a:t>                + outputs = </a:t>
            </a:r>
            <a:r>
              <a:rPr lang="en-US" sz="1700" dirty="0">
                <a:hlinkClick r:id="rId12"/>
              </a:rPr>
              <a:t>https://spacetelescope.github.io/jdat_notebooks</a:t>
            </a:r>
            <a:endParaRPr lang="en-US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5FAB3-34F6-0371-D705-F00A257C108A}"/>
              </a:ext>
            </a:extLst>
          </p:cNvPr>
          <p:cNvSpPr txBox="1"/>
          <p:nvPr/>
        </p:nvSpPr>
        <p:spPr>
          <a:xfrm>
            <a:off x="8083965" y="3074714"/>
            <a:ext cx="2788327" cy="12926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Our high-z community</a:t>
            </a:r>
          </a:p>
          <a:p>
            <a:pPr algn="ctr"/>
            <a:r>
              <a:rPr lang="en-US" sz="2000" dirty="0"/>
              <a:t>can organize to </a:t>
            </a:r>
          </a:p>
          <a:p>
            <a:pPr algn="ctr"/>
            <a:r>
              <a:rPr lang="en-US" sz="2000" dirty="0"/>
              <a:t>share best practices</a:t>
            </a:r>
          </a:p>
          <a:p>
            <a:pPr algn="ctr"/>
            <a:r>
              <a:rPr lang="en-US" dirty="0"/>
              <a:t>(as they do for exoplanets?)</a:t>
            </a:r>
          </a:p>
        </p:txBody>
      </p:sp>
    </p:spTree>
    <p:extLst>
      <p:ext uri="{BB962C8B-B14F-4D97-AF65-F5344CB8AC3E}">
        <p14:creationId xmlns:p14="http://schemas.microsoft.com/office/powerpoint/2010/main" val="158520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BFD91-103A-79DE-7AE5-942832480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BD9D-A9C1-545E-967F-D07F6BE8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 err="1"/>
              <a:t>NIRSpec</a:t>
            </a:r>
            <a:r>
              <a:rPr lang="en-US" dirty="0"/>
              <a:t> MOS Observation Planning in APT w/ MPT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87E111-DC1E-862A-0019-8ADE25C5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037" y="1203046"/>
            <a:ext cx="5467965" cy="5357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FB645C-DCB6-9FD2-9D2D-7F6D9BBDF493}"/>
              </a:ext>
            </a:extLst>
          </p:cNvPr>
          <p:cNvSpPr txBox="1"/>
          <p:nvPr/>
        </p:nvSpPr>
        <p:spPr>
          <a:xfrm>
            <a:off x="7485095" y="3527853"/>
            <a:ext cx="3395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MPT (MSA Planning Tool)</a:t>
            </a:r>
          </a:p>
          <a:p>
            <a:r>
              <a:rPr lang="en-US" sz="2000" dirty="0"/>
              <a:t>MSA (micro-shutter assembly)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0D8DD3-C85C-8A0E-EE6F-D43E197AE014}"/>
              </a:ext>
            </a:extLst>
          </p:cNvPr>
          <p:cNvSpPr txBox="1"/>
          <p:nvPr/>
        </p:nvSpPr>
        <p:spPr>
          <a:xfrm>
            <a:off x="8051698" y="99108"/>
            <a:ext cx="298020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JWebbinars</a:t>
            </a:r>
            <a:r>
              <a:rPr lang="en-US" sz="2000" dirty="0"/>
              <a:t> #30, #33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EA041-536A-058C-D020-AA2ABA3E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AC83F2-33C0-7EDC-D968-DB291C0BC885}"/>
              </a:ext>
            </a:extLst>
          </p:cNvPr>
          <p:cNvSpPr txBox="1"/>
          <p:nvPr/>
        </p:nvSpPr>
        <p:spPr>
          <a:xfrm>
            <a:off x="8853077" y="513598"/>
            <a:ext cx="1669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Diane Karakla</a:t>
            </a:r>
          </a:p>
          <a:p>
            <a:r>
              <a:rPr lang="en-US" sz="1400" dirty="0"/>
              <a:t>Dan Coe, Kayli </a:t>
            </a:r>
            <a:r>
              <a:rPr lang="en-US" sz="1400" dirty="0" err="1"/>
              <a:t>Glidic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85877-075D-53C6-9C9F-6DEEE9A0D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8" y="1543113"/>
            <a:ext cx="4623542" cy="1984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738F62-EAE5-C9A1-BC99-F1D841D03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532" y="1109023"/>
            <a:ext cx="7772400" cy="55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9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20607-9724-9C30-3A80-777FC39BA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B240D22C-7ADE-8180-A5E1-8EE6A7CE5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34A3CC-D191-111C-CD9F-11A9F8AE64EA}"/>
              </a:ext>
            </a:extLst>
          </p:cNvPr>
          <p:cNvSpPr txBox="1">
            <a:spLocks/>
          </p:cNvSpPr>
          <p:nvPr/>
        </p:nvSpPr>
        <p:spPr>
          <a:xfrm>
            <a:off x="1152144" y="416264"/>
            <a:ext cx="10448544" cy="625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00" kern="1200" spc="20" baseline="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MPT tries to optimize </a:t>
            </a:r>
            <a:r>
              <a:rPr lang="en-US" dirty="0" err="1"/>
              <a:t>pointings</a:t>
            </a:r>
            <a:r>
              <a:rPr lang="en-US" dirty="0"/>
              <a:t> and slits on your catalog targets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41B72C-35DD-2FFE-762F-597708DCE19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502694" y="1236663"/>
            <a:ext cx="7453312" cy="4968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8C589-E2B1-864D-FBF3-0E1BD4310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448" y="4160224"/>
            <a:ext cx="3710240" cy="154245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05B17A-2C65-4028-3158-D599FB874792}"/>
              </a:ext>
            </a:extLst>
          </p:cNvPr>
          <p:cNvSpPr txBox="1"/>
          <p:nvPr/>
        </p:nvSpPr>
        <p:spPr>
          <a:xfrm>
            <a:off x="7890448" y="1108498"/>
            <a:ext cx="213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new review assistant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D405B-47D8-81D6-BE28-1219F15C1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694D83-2A86-DC17-CAA0-DD47E0D8E724}"/>
              </a:ext>
            </a:extLst>
          </p:cNvPr>
          <p:cNvSpPr txBox="1"/>
          <p:nvPr/>
        </p:nvSpPr>
        <p:spPr>
          <a:xfrm>
            <a:off x="78903" y="1504902"/>
            <a:ext cx="383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assign target priority weights</a:t>
            </a:r>
          </a:p>
          <a:p>
            <a:r>
              <a:rPr lang="en-US" dirty="0"/>
              <a:t>MPT tries to maximize total</a:t>
            </a:r>
          </a:p>
        </p:txBody>
      </p:sp>
    </p:spTree>
    <p:extLst>
      <p:ext uri="{BB962C8B-B14F-4D97-AF65-F5344CB8AC3E}">
        <p14:creationId xmlns:p14="http://schemas.microsoft.com/office/powerpoint/2010/main" val="2737257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B213A-DFF0-9ED7-968D-98B8203524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0229"/>
          <a:stretch>
            <a:fillRect/>
          </a:stretch>
        </p:blipFill>
        <p:spPr>
          <a:xfrm>
            <a:off x="0" y="973453"/>
            <a:ext cx="11807456" cy="52238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1484E7-0D9C-9DFC-DE95-E65A864F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 err="1"/>
              <a:t>NIRSpec</a:t>
            </a:r>
            <a:r>
              <a:rPr lang="en-US" dirty="0"/>
              <a:t> MSA slits → detectors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E23C67-37F7-AB26-4756-8E074E9088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8760" y="65770"/>
            <a:ext cx="1243623" cy="996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85C220-34BD-0F66-DDA3-6BACC2D55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3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48A1A-AEE9-9921-BC67-3C391DAB9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6B207814-33CC-3D39-1A61-988F8BA85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ACF086-67CE-4663-E15C-D1991E07B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38" y="854111"/>
            <a:ext cx="10776723" cy="60911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A68CD4D-ED86-A0C8-FA8B-1ADD4732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 err="1"/>
              <a:t>NIRSpec</a:t>
            </a:r>
            <a:r>
              <a:rPr lang="en-US" dirty="0"/>
              <a:t> MSA slits → detectors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8EFD58-8FCC-B5F7-6636-33B7EA1AA6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8760" y="65770"/>
            <a:ext cx="1243623" cy="996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F4844F-32EA-3617-F7E5-E19CFD9D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3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B8D70-BDE2-69A2-DA14-B663EC8AC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CAF50CF8-BB7E-34A5-E818-74E76F821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24D8F-0AED-0D4B-9A03-2EDE66D03B0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F57CC5-40DA-2AC3-183F-268CE4AF7B9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986155" y="1122228"/>
            <a:ext cx="10219689" cy="52629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DBC39B-68E6-1BF4-BEFC-1C13364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 err="1"/>
              <a:t>NIRSpec</a:t>
            </a:r>
            <a:r>
              <a:rPr lang="en-US" dirty="0"/>
              <a:t> MSA slits → detectors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8BC48D-87D6-629F-2CFE-E06D6FF872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8760" y="65770"/>
            <a:ext cx="1243623" cy="996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688CA2-F5C0-76DD-DF4C-0831A9BF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755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1657A-1551-96C7-2699-40603327B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EA22C-5451-2AAB-273E-FC728AE9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046" y="65770"/>
            <a:ext cx="803886" cy="86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962C3A-35D6-90C1-7F76-CBA0D2831A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51"/>
          <a:stretch>
            <a:fillRect/>
          </a:stretch>
        </p:blipFill>
        <p:spPr>
          <a:xfrm>
            <a:off x="403047" y="1016000"/>
            <a:ext cx="6233919" cy="57594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48AF5E-29A7-4AB2-C24E-E7467BE4D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980" y="1214845"/>
            <a:ext cx="5220952" cy="51154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D89714-006F-ABBF-3AFE-B9EFB6DE879E}"/>
              </a:ext>
            </a:extLst>
          </p:cNvPr>
          <p:cNvSpPr txBox="1"/>
          <p:nvPr/>
        </p:nvSpPr>
        <p:spPr>
          <a:xfrm>
            <a:off x="7393500" y="3588342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/>
              <a:t>0.2” S200A2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FC8EDC-8182-12BB-9A48-DBA5B18DFD4F}"/>
              </a:ext>
            </a:extLst>
          </p:cNvPr>
          <p:cNvSpPr txBox="1"/>
          <p:nvPr/>
        </p:nvSpPr>
        <p:spPr>
          <a:xfrm>
            <a:off x="7824942" y="3501372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/>
              <a:t>0.2” S200A1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0CAC6-7695-E5AE-40BC-0FBB02D48095}"/>
              </a:ext>
            </a:extLst>
          </p:cNvPr>
          <p:cNvSpPr txBox="1"/>
          <p:nvPr/>
        </p:nvSpPr>
        <p:spPr>
          <a:xfrm>
            <a:off x="7672542" y="3675550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/>
              <a:t>0.4” S400A1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8F341E-6566-7E88-8D2A-711F078B240F}"/>
              </a:ext>
            </a:extLst>
          </p:cNvPr>
          <p:cNvSpPr txBox="1"/>
          <p:nvPr/>
        </p:nvSpPr>
        <p:spPr>
          <a:xfrm>
            <a:off x="7738306" y="3783551"/>
            <a:ext cx="740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/>
              <a:t>1.6” S1600A1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144457-4A8C-CBC0-9B5B-A9321C77268A}"/>
              </a:ext>
            </a:extLst>
          </p:cNvPr>
          <p:cNvSpPr txBox="1"/>
          <p:nvPr/>
        </p:nvSpPr>
        <p:spPr>
          <a:xfrm>
            <a:off x="11484290" y="3823346"/>
            <a:ext cx="6864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/>
              <a:t>0.2” S200B1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5E12E7-E0BE-D810-C20D-CF92A8E638AA}"/>
              </a:ext>
            </a:extLst>
          </p:cNvPr>
          <p:cNvSpPr txBox="1"/>
          <p:nvPr/>
        </p:nvSpPr>
        <p:spPr>
          <a:xfrm>
            <a:off x="7042042" y="3658375"/>
            <a:ext cx="322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rgbClr val="00A300"/>
                </a:solidFill>
              </a:rPr>
              <a:t>IFU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EB7F8A-8942-8BE0-5881-5D13B405003B}"/>
              </a:ext>
            </a:extLst>
          </p:cNvPr>
          <p:cNvSpPr txBox="1"/>
          <p:nvPr/>
        </p:nvSpPr>
        <p:spPr>
          <a:xfrm>
            <a:off x="2956560" y="629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7DE139D-0738-3D85-9AB9-D3042165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96" y="425725"/>
            <a:ext cx="10448544" cy="625473"/>
          </a:xfrm>
        </p:spPr>
        <p:txBody>
          <a:bodyPr/>
          <a:lstStyle/>
          <a:p>
            <a:r>
              <a:rPr lang="en-US" dirty="0" err="1"/>
              <a:t>NIRSpec</a:t>
            </a:r>
            <a:r>
              <a:rPr lang="en-US" dirty="0"/>
              <a:t> MOS + Fixed Slits + detector pixels</a:t>
            </a:r>
          </a:p>
        </p:txBody>
      </p:sp>
    </p:spTree>
    <p:extLst>
      <p:ext uri="{BB962C8B-B14F-4D97-AF65-F5344CB8AC3E}">
        <p14:creationId xmlns:p14="http://schemas.microsoft.com/office/powerpoint/2010/main" val="2294194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16612</TotalTime>
  <Words>1102</Words>
  <Application>Microsoft Macintosh PowerPoint</Application>
  <PresentationFormat>Widescreen</PresentationFormat>
  <Paragraphs>232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Bierstadt</vt:lpstr>
      <vt:lpstr>Calibri</vt:lpstr>
      <vt:lpstr>Calibri Light</vt:lpstr>
      <vt:lpstr>Consolas</vt:lpstr>
      <vt:lpstr>Franklin Gothic Medium</vt:lpstr>
      <vt:lpstr>Franklin Gothic Medium Cond</vt:lpstr>
      <vt:lpstr>LucidaGrande</vt:lpstr>
      <vt:lpstr>Office Theme</vt:lpstr>
      <vt:lpstr>GestaltVTI</vt:lpstr>
      <vt:lpstr>JWST NIRSpec MOS Observation Planning in APT</vt:lpstr>
      <vt:lpstr>NIRSpec team @ STScI</vt:lpstr>
      <vt:lpstr>NIRSpec MOS Observation Planning in APT w/ MPT</vt:lpstr>
      <vt:lpstr>NIRSpec MOS Observation Planning in APT w/ MPT</vt:lpstr>
      <vt:lpstr>PowerPoint Presentation</vt:lpstr>
      <vt:lpstr>NIRSpec MSA slits → detectors</vt:lpstr>
      <vt:lpstr>NIRSpec MSA slits → detectors</vt:lpstr>
      <vt:lpstr>NIRSpec MSA slits → detectors</vt:lpstr>
      <vt:lpstr>NIRSpec MOS + Fixed Slits + detector pixels</vt:lpstr>
      <vt:lpstr>NIRSpec MOS always obtains Fixed Slit data too</vt:lpstr>
      <vt:lpstr>MPT</vt:lpstr>
      <vt:lpstr>MPT</vt:lpstr>
      <vt:lpstr>PowerPoint Presentation</vt:lpstr>
      <vt:lpstr>PowerPoint Presentation</vt:lpstr>
      <vt:lpstr>JWST NIRSpec MOS pipeline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JWST NIRSpec MOS calibration</vt:lpstr>
      <vt:lpstr>PowerPoint Presentation</vt:lpstr>
      <vt:lpstr>NIRSpec Pathloss</vt:lpstr>
      <vt:lpstr>NIRSpec Pathloss</vt:lpstr>
      <vt:lpstr>NIRSpec Pathloss</vt:lpstr>
      <vt:lpstr>Background measurement &amp; subtraction</vt:lpstr>
      <vt:lpstr>Median background measurement improvement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</dc:title>
  <dc:creator>Microsoft Office User</dc:creator>
  <cp:lastModifiedBy>Dan Coe</cp:lastModifiedBy>
  <cp:revision>281</cp:revision>
  <dcterms:created xsi:type="dcterms:W3CDTF">2024-01-25T20:56:26Z</dcterms:created>
  <dcterms:modified xsi:type="dcterms:W3CDTF">2026-04-15T12:23:18Z</dcterms:modified>
</cp:coreProperties>
</file>