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1117" r:id="rId2"/>
    <p:sldId id="1113" r:id="rId3"/>
  </p:sldIdLst>
  <p:sldSz cx="12192000" cy="6858000"/>
  <p:notesSz cx="6858000" cy="9144000"/>
  <p:embeddedFontLst>
    <p:embeddedFont>
      <p:font typeface="Avenir Next" panose="020B0503020202020204" pitchFamily="34" charset="0"/>
      <p:regular r:id="rId5"/>
      <p:bold r:id="rId6"/>
      <p:italic r:id="rId7"/>
      <p:boldItalic r:id="rId8"/>
    </p:embeddedFont>
    <p:embeddedFont>
      <p:font typeface="Avenir Next Demi Bold" panose="020B0503020202020204" pitchFamily="34" charset="0"/>
      <p:regular r:id="rId9"/>
      <p:bold r:id="rId10"/>
      <p:italic r:id="rId11"/>
      <p:boldItalic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2EFFFF"/>
    <a:srgbClr val="FFA5A6"/>
    <a:srgbClr val="00FF00"/>
    <a:srgbClr val="000000"/>
    <a:srgbClr val="00A100"/>
    <a:srgbClr val="4B4B4B"/>
    <a:srgbClr val="00EF07"/>
    <a:srgbClr val="95B3E9"/>
    <a:srgbClr val="6F7E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96"/>
    <p:restoredTop sz="95540" autoAdjust="0"/>
  </p:normalViewPr>
  <p:slideViewPr>
    <p:cSldViewPr snapToGrid="0" snapToObjects="1">
      <p:cViewPr>
        <p:scale>
          <a:sx n="161" d="100"/>
          <a:sy n="161" d="100"/>
        </p:scale>
        <p:origin x="480" y="192"/>
      </p:cViewPr>
      <p:guideLst/>
    </p:cSldViewPr>
  </p:slid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theme" Target="theme/theme1.xml"/><Relationship Id="rId10" Type="http://schemas.openxmlformats.org/officeDocument/2006/relationships/font" Target="fonts/font6.fntdata"/><Relationship Id="rId4" Type="http://schemas.openxmlformats.org/officeDocument/2006/relationships/notesMaster" Target="notesMasters/notesMaster1.xml"/><Relationship Id="rId9" Type="http://schemas.openxmlformats.org/officeDocument/2006/relationships/font" Target="fonts/font5.fntdata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FCC11-F9D3-8B4F-9460-B2B95153B2E0}" type="datetimeFigureOut">
              <a:rPr lang="en-US" smtClean="0"/>
              <a:t>6/3/24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5282D-E246-B147-83F5-FC2E88256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287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F2042-D69F-6A44-BE8C-AA4910EF06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6DD40B-6B85-3F4B-8B9F-6057B6E492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54AF5-42C3-B146-BA95-353ACD1A1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 17,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C8B51-2E4D-0742-B9A4-0E1CDBBBB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 Coe – STScI – CoolSci mixer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3E9A3-2671-7347-8C65-B84B70719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1FEEA-4058-B64A-8DD9-3D674CCF4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72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48840-1BB2-364E-A96B-69CBDD169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57DF6B-17EB-074E-9598-CB5FEE1656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A325E-795D-E741-A51A-EA5E1BEDE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 17,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1F2F4-AEC0-B94A-8378-AD8E8FB3E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 Coe – STScI – CoolSci mixer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63845-3275-AC40-AD4B-EDBA5951E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1FEEA-4058-B64A-8DD9-3D674CCF4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1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0E4830-D05A-2F43-98E2-5D18AD337D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785DAE-1776-E140-A7CB-A35BD933C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742B2-961A-6E41-9657-00F0C93EE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 17,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3A498-DC19-1146-A5D9-FF83F443E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 Coe – STScI – CoolSci mixer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FCFAB-EED7-EE46-AA55-110091F94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1FEEA-4058-B64A-8DD9-3D674CCF4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92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A7A3B-F5F8-FF41-8222-A3F690E5D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99B3E-B8B0-764C-8D7A-29B77D302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434A0-7092-0441-8F81-77894F8A5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 17,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545E1-3BCA-4342-9424-171F4E116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 Coe – STScI – CoolSci mixer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21400-B30E-8F43-93C7-C094B314D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1FEEA-4058-B64A-8DD9-3D674CCF4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70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ED8B6-4CE5-1242-A50D-3150677B0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3E5FE8-62E6-5248-A5E5-F7BE6C431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CACF8-E056-4E42-80DE-B35A57A41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 17,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FFEB2-A28D-0E4B-A2BE-D5ABFF1C1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 Coe – STScI – CoolSci mixer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04460A-812E-204E-B02D-617D01AC6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1FEEA-4058-B64A-8DD9-3D674CCF4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6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BE1B5-ECA9-5C48-8B8A-6DC21C756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BF097-6522-A64D-B699-13B23A1146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3BA8D6-49A3-D044-82D2-A9040DB038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1C5E6D-CC54-7F43-905E-CA6DB2933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 17,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82EC6E-075A-0349-9BC5-24C1ADA18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 Coe – STScI – CoolSci mixer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268C60-6E45-454C-912A-047B2E367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1FEEA-4058-B64A-8DD9-3D674CCF4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215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0C132-758B-254D-88DC-C2A3DA4CC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423733-A795-624D-898B-4918B8A2F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58FEA1-5D94-7F41-8959-B546857B1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59EF33-7766-3B48-B439-83E2B7957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76867C-6D17-7C47-8C01-B6DFEAA26A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4C63B4-797E-8D46-A532-E15FD8F4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 17, 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D5D517-2FEE-E247-B29E-F24A0C438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 Coe – STScI – CoolSci mixer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2A7463-EC7C-CD45-B049-3D9AC862B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1FEEA-4058-B64A-8DD9-3D674CCF4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868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D753C-534A-964C-936B-750B962FA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0FA02B-188E-DE43-802C-CFCD3B6EF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 17,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742553-467A-CE46-B9A1-BE7F1720A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 Coe – STScI – CoolSci mixer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5D5ED9-DF56-2546-B0E9-F7EF805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1FEEA-4058-B64A-8DD9-3D674CCF4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61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E47CEE-ECD3-B14F-A75A-76F763EFC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 17,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5038B1-2C6C-4241-93EF-864C4C04E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 Coe – STScI – CoolSci mixer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FE9B3F-CC3F-4C40-92E9-3118CC7E7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1FEEA-4058-B64A-8DD9-3D674CCF4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00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0167B-25B0-FC42-8E89-54A568CD9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AB888-0F87-4D4C-8D6B-0EC208B56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E76C71-4C48-5D40-85C3-A7652B0415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A2C308-6951-064E-9137-3C1D6728E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 17,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FEB5B5-052B-5C40-B45E-9C01DCA80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 Coe – STScI – CoolSci mixer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584163-518C-5442-A4B0-5B3B91CA9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1FEEA-4058-B64A-8DD9-3D674CCF4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03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61C10-6B39-9342-9384-7154B6A35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8C7C3B-922E-E94D-8D6A-10E59B1A19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C3DD16-312B-CE44-8AF0-70220FD898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E60AB1-5B49-D04E-B94B-B14DA3260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 17,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307721-2798-7543-BB2E-4D115AEAC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 Coe – STScI – CoolSci mixer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9943C-79F1-4C4B-BC05-5620C59FA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1FEEA-4058-B64A-8DD9-3D674CCF4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436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BA03A3-8D89-0444-9748-8B3532EDB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588409-36DB-3245-8602-279CE8A7D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D899B-928D-614F-800F-02FAE007B9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Jan 17,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09A4C-4EB1-4B49-8B7A-4FE20671BA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Dan Coe – STScI – CoolSci mixer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AD5D4-8CE3-1549-B47F-F06056BA1A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1FEEA-4058-B64A-8DD9-3D674CCF4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5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0.jpg"/><Relationship Id="rId18" Type="http://schemas.openxmlformats.org/officeDocument/2006/relationships/hyperlink" Target="https://arxiv.org/abs/2211.09839" TargetMode="External"/><Relationship Id="rId26" Type="http://schemas.openxmlformats.org/officeDocument/2006/relationships/hyperlink" Target="https://arxiv.org/abs/2404.10770" TargetMode="External"/><Relationship Id="rId3" Type="http://schemas.microsoft.com/office/2007/relationships/hdphoto" Target="../media/hdphoto2.wdp"/><Relationship Id="rId21" Type="http://schemas.openxmlformats.org/officeDocument/2006/relationships/hyperlink" Target="https://arxiv.org/abs/2305.03042" TargetMode="External"/><Relationship Id="rId7" Type="http://schemas.openxmlformats.org/officeDocument/2006/relationships/image" Target="../media/image5.jpg"/><Relationship Id="rId12" Type="http://schemas.openxmlformats.org/officeDocument/2006/relationships/image" Target="../media/image9.jpeg"/><Relationship Id="rId17" Type="http://schemas.openxmlformats.org/officeDocument/2006/relationships/hyperlink" Target="https://arxiv.org/abs/2210.14123" TargetMode="External"/><Relationship Id="rId25" Type="http://schemas.openxmlformats.org/officeDocument/2006/relationships/hyperlink" Target="https://arxiv.org/abs/2401.03224" TargetMode="External"/><Relationship Id="rId2" Type="http://schemas.openxmlformats.org/officeDocument/2006/relationships/image" Target="../media/image1.png"/><Relationship Id="rId16" Type="http://schemas.openxmlformats.org/officeDocument/2006/relationships/hyperlink" Target="https://arxiv.org/abs/2210.01777" TargetMode="External"/><Relationship Id="rId20" Type="http://schemas.openxmlformats.org/officeDocument/2006/relationships/hyperlink" Target="https://arxiv.org/abs/2301.02209" TargetMode="External"/><Relationship Id="rId29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jpg"/><Relationship Id="rId24" Type="http://schemas.openxmlformats.org/officeDocument/2006/relationships/hyperlink" Target="https://arxiv.org/abs/2312.03065" TargetMode="External"/><Relationship Id="rId5" Type="http://schemas.openxmlformats.org/officeDocument/2006/relationships/image" Target="../media/image3.png"/><Relationship Id="rId15" Type="http://schemas.openxmlformats.org/officeDocument/2006/relationships/hyperlink" Target="https://arxiv.org/abs/2208.09007" TargetMode="External"/><Relationship Id="rId23" Type="http://schemas.openxmlformats.org/officeDocument/2006/relationships/hyperlink" Target="https://arxiv.org/abs/2309.02504" TargetMode="External"/><Relationship Id="rId28" Type="http://schemas.openxmlformats.org/officeDocument/2006/relationships/image" Target="../media/image13.jpg"/><Relationship Id="rId10" Type="http://schemas.microsoft.com/office/2007/relationships/hdphoto" Target="../media/hdphoto3.wdp"/><Relationship Id="rId19" Type="http://schemas.openxmlformats.org/officeDocument/2006/relationships/hyperlink" Target="https://arxiv.org/abs/2211.13334" TargetMode="External"/><Relationship Id="rId4" Type="http://schemas.openxmlformats.org/officeDocument/2006/relationships/image" Target="../media/image2.jp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hyperlink" Target="https://arxiv.org/abs/2308.00042" TargetMode="External"/><Relationship Id="rId27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E8EA4F-51BE-EEE2-06D2-619AFA99F8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 contrast="12000"/>
                    </a14:imgEffect>
                  </a14:imgLayer>
                </a14:imgProps>
              </a:ext>
            </a:extLst>
          </a:blip>
          <a:srcRect l="13121" r="33379"/>
          <a:stretch/>
        </p:blipFill>
        <p:spPr>
          <a:xfrm>
            <a:off x="8114568" y="0"/>
            <a:ext cx="4053255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01D4E0-3886-DACA-438C-12013025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 17,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2B28CA-FE7D-4AB9-9520-C9FF80D2F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 Coe – STScI – CoolSci mixer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81332D-202D-16C0-08B3-29388C5F6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1FEEA-4058-B64A-8DD9-3D674CCF49B0}" type="slidenum">
              <a:rPr lang="en-US" smtClean="0"/>
              <a:t>1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357B0A-B37A-546D-9983-EDA531DFDF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68" r="20807"/>
          <a:stretch/>
        </p:blipFill>
        <p:spPr>
          <a:xfrm>
            <a:off x="4077432" y="0"/>
            <a:ext cx="4053254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FCF0BB-2639-86DA-540B-431022F178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86" r="19352"/>
          <a:stretch/>
        </p:blipFill>
        <p:spPr>
          <a:xfrm>
            <a:off x="16119" y="0"/>
            <a:ext cx="4053254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5F20223-7C1B-9D9E-10E7-2EF92FB3F72C}"/>
              </a:ext>
            </a:extLst>
          </p:cNvPr>
          <p:cNvSpPr txBox="1"/>
          <p:nvPr/>
        </p:nvSpPr>
        <p:spPr>
          <a:xfrm>
            <a:off x="48201" y="136525"/>
            <a:ext cx="395685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venir Next Demi Bold" panose="020B0503020202020204" pitchFamily="34" charset="0"/>
                <a:ea typeface="+mn-ea"/>
                <a:cs typeface="Arial" panose="020B0604020202020204" pitchFamily="34" charset="0"/>
              </a:rPr>
              <a:t>WHL0137 + Sunrise Arc +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venir Next Demi Bold" panose="020B0503020202020204" pitchFamily="34" charset="0"/>
                <a:ea typeface="+mn-ea"/>
                <a:cs typeface="Arial" panose="020B0604020202020204" pitchFamily="34" charset="0"/>
              </a:rPr>
              <a:t>Earendel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EEEEE"/>
              </a:solidFill>
              <a:effectLst>
                <a:glow rad="127000">
                  <a:prstClr val="black"/>
                </a:glow>
              </a:effectLst>
              <a:uLnTx/>
              <a:uFillTx/>
              <a:latin typeface="Avenir Next Demi Bold" panose="020B0503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venir Next Demi Bold" panose="020B0503020202020204" pitchFamily="34" charset="0"/>
                <a:ea typeface="+mn-ea"/>
                <a:cs typeface="Arial" panose="020B0604020202020204" pitchFamily="34" charset="0"/>
              </a:rPr>
              <a:t>Cycle 1 GO 2282 (PI Coe)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EEEEE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BC202A-F352-D17E-C9AA-093E564A3E05}"/>
              </a:ext>
            </a:extLst>
          </p:cNvPr>
          <p:cNvSpPr txBox="1"/>
          <p:nvPr/>
        </p:nvSpPr>
        <p:spPr>
          <a:xfrm>
            <a:off x="4486946" y="136525"/>
            <a:ext cx="327294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venir Next Demi Bold" panose="020B0503020202020204" pitchFamily="34" charset="0"/>
                <a:ea typeface="+mn-ea"/>
                <a:cs typeface="Arial" panose="020B0604020202020204" pitchFamily="34" charset="0"/>
              </a:rPr>
              <a:t>MACS0647–JD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venir Next Demi Bold" panose="020B0503020202020204" pitchFamily="34" charset="0"/>
                <a:ea typeface="+mn-ea"/>
                <a:cs typeface="Arial" panose="020B0604020202020204" pitchFamily="34" charset="0"/>
              </a:rPr>
              <a:t>Cycle 1 GO 1433 (PI Coe)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Cycle 2 GO 4246 (PI </a:t>
            </a:r>
            <a:r>
              <a:rPr lang="en-US" sz="1600" b="1" dirty="0" err="1"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Abdurro’uf</a:t>
            </a:r>
            <a:r>
              <a:rPr lang="en-US" sz="1600" b="1" dirty="0"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EEEEE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B19679-4A0A-AE2C-79E9-4B919636B2AD}"/>
              </a:ext>
            </a:extLst>
          </p:cNvPr>
          <p:cNvSpPr txBox="1"/>
          <p:nvPr/>
        </p:nvSpPr>
        <p:spPr>
          <a:xfrm>
            <a:off x="5426586" y="6356350"/>
            <a:ext cx="13388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25000"/>
                    <a:lumOff val="75000"/>
                  </a:schemeClr>
                </a:solidFill>
              </a:rPr>
              <a:t>Image: Alyssa Pagan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5F2095-7BE2-A9BB-A915-7A2B07285510}"/>
              </a:ext>
            </a:extLst>
          </p:cNvPr>
          <p:cNvSpPr txBox="1"/>
          <p:nvPr/>
        </p:nvSpPr>
        <p:spPr>
          <a:xfrm>
            <a:off x="1245955" y="6356350"/>
            <a:ext cx="11817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25000"/>
                    <a:lumOff val="75000"/>
                  </a:schemeClr>
                </a:solidFill>
              </a:rPr>
              <a:t>Image: </a:t>
            </a:r>
            <a:r>
              <a:rPr lang="en-US" sz="1100" dirty="0" err="1">
                <a:solidFill>
                  <a:schemeClr val="bg1">
                    <a:lumMod val="25000"/>
                    <a:lumOff val="75000"/>
                  </a:schemeClr>
                </a:solidFill>
              </a:rPr>
              <a:t>Zolt</a:t>
            </a:r>
            <a:r>
              <a:rPr lang="en-US" sz="1100" dirty="0">
                <a:solidFill>
                  <a:schemeClr val="bg1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25000"/>
                    <a:lumOff val="75000"/>
                  </a:schemeClr>
                </a:solidFill>
              </a:rPr>
              <a:t>Levay</a:t>
            </a:r>
            <a:endParaRPr lang="en-US" sz="1100" dirty="0">
              <a:solidFill>
                <a:schemeClr val="bg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751CDD-34C8-EFD5-69C8-73B7604D7537}"/>
              </a:ext>
            </a:extLst>
          </p:cNvPr>
          <p:cNvSpPr txBox="1"/>
          <p:nvPr/>
        </p:nvSpPr>
        <p:spPr>
          <a:xfrm>
            <a:off x="9377454" y="6356350"/>
            <a:ext cx="15905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25000"/>
                    <a:lumOff val="75000"/>
                  </a:schemeClr>
                </a:solidFill>
              </a:rPr>
              <a:t>Image: Dan Coe (Trilogy)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2374AE-B229-D545-AD18-0591ABFEF967}"/>
              </a:ext>
            </a:extLst>
          </p:cNvPr>
          <p:cNvSpPr txBox="1"/>
          <p:nvPr/>
        </p:nvSpPr>
        <p:spPr>
          <a:xfrm>
            <a:off x="8439854" y="145317"/>
            <a:ext cx="346569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venir Next Demi Bold" panose="020B0503020202020204" pitchFamily="34" charset="0"/>
                <a:ea typeface="+mn-ea"/>
                <a:cs typeface="Arial" panose="020B0604020202020204" pitchFamily="34" charset="0"/>
              </a:rPr>
              <a:t>Cosmic Gems Arc SPT0615–JD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Cycle 2 GO 4212 (PI Bradley)</a:t>
            </a:r>
          </a:p>
          <a:p>
            <a:pPr algn="ctr"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venir Next Demi Bold" panose="020B0503020202020204" pitchFamily="34" charset="0"/>
                <a:ea typeface="+mn-ea"/>
                <a:cs typeface="Arial" panose="020B0604020202020204" pitchFamily="34" charset="0"/>
              </a:rPr>
              <a:t>Cycle 3 GO 5917 (PI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venir Next Demi Bold" panose="020B0503020202020204" pitchFamily="34" charset="0"/>
                <a:ea typeface="+mn-ea"/>
                <a:cs typeface="Arial" panose="020B0604020202020204" pitchFamily="34" charset="0"/>
              </a:rPr>
              <a:t>Vanzella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venir Next Demi Bold" panose="020B0503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252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81332D-202D-16C0-08B3-29388C5F6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1FEEA-4058-B64A-8DD9-3D674CCF49B0}" type="slidenum">
              <a:rPr lang="en-US" smtClean="0"/>
              <a:t>2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BAABEF5-349D-4A36-6C83-5DAB3807ABF3}"/>
              </a:ext>
            </a:extLst>
          </p:cNvPr>
          <p:cNvSpPr txBox="1">
            <a:spLocks/>
          </p:cNvSpPr>
          <p:nvPr/>
        </p:nvSpPr>
        <p:spPr>
          <a:xfrm>
            <a:off x="4191000" y="6508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Dan Coe – </a:t>
            </a:r>
            <a:r>
              <a:rPr lang="en-US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STScI</a:t>
            </a: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– </a:t>
            </a:r>
            <a:r>
              <a:rPr lang="en-US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CoolSci</a:t>
            </a: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mixer</a:t>
            </a:r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B17C5334-543C-A888-DAA2-5F5F2269C35C}"/>
              </a:ext>
            </a:extLst>
          </p:cNvPr>
          <p:cNvSpPr txBox="1">
            <a:spLocks/>
          </p:cNvSpPr>
          <p:nvPr/>
        </p:nvSpPr>
        <p:spPr>
          <a:xfrm>
            <a:off x="9906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Jan 17,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FE45F6-DE5D-AFCB-CD3F-C3B1173693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 contrast="12000"/>
                    </a14:imgEffect>
                  </a14:imgLayer>
                </a14:imgProps>
              </a:ext>
            </a:extLst>
          </a:blip>
          <a:srcRect l="13121" r="33379"/>
          <a:stretch/>
        </p:blipFill>
        <p:spPr>
          <a:xfrm>
            <a:off x="8114568" y="0"/>
            <a:ext cx="4053255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01D4E0-3886-DACA-438C-12013025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 17,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2B28CA-FE7D-4AB9-9520-C9FF80D2F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 Coe – STScI – CoolSci mixer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357B0A-B37A-546D-9983-EDA531DFDF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68" r="20807"/>
          <a:stretch/>
        </p:blipFill>
        <p:spPr>
          <a:xfrm>
            <a:off x="4077432" y="0"/>
            <a:ext cx="4053254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FCF0BB-2639-86DA-540B-431022F178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86" r="19352"/>
          <a:stretch/>
        </p:blipFill>
        <p:spPr>
          <a:xfrm>
            <a:off x="16119" y="0"/>
            <a:ext cx="4053254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5F20223-7C1B-9D9E-10E7-2EF92FB3F72C}"/>
              </a:ext>
            </a:extLst>
          </p:cNvPr>
          <p:cNvSpPr txBox="1"/>
          <p:nvPr/>
        </p:nvSpPr>
        <p:spPr>
          <a:xfrm>
            <a:off x="48201" y="136525"/>
            <a:ext cx="395685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venir Next Demi Bold" panose="020B0503020202020204" pitchFamily="34" charset="0"/>
                <a:ea typeface="+mn-ea"/>
                <a:cs typeface="Arial" panose="020B0604020202020204" pitchFamily="34" charset="0"/>
              </a:rPr>
              <a:t>WHL0137 + Sunrise Arc +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venir Next Demi Bold" panose="020B0503020202020204" pitchFamily="34" charset="0"/>
                <a:ea typeface="+mn-ea"/>
                <a:cs typeface="Arial" panose="020B0604020202020204" pitchFamily="34" charset="0"/>
              </a:rPr>
              <a:t>Earendel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EEEEE"/>
              </a:solidFill>
              <a:effectLst>
                <a:glow rad="127000">
                  <a:prstClr val="black"/>
                </a:glow>
              </a:effectLst>
              <a:uLnTx/>
              <a:uFillTx/>
              <a:latin typeface="Avenir Next Demi Bold" panose="020B0503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venir Next Demi Bold" panose="020B0503020202020204" pitchFamily="34" charset="0"/>
                <a:ea typeface="+mn-ea"/>
                <a:cs typeface="Arial" panose="020B0604020202020204" pitchFamily="34" charset="0"/>
              </a:rPr>
              <a:t>Cycle 1 GO 2282 (PI Coe)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EEEEE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BC202A-F352-D17E-C9AA-093E564A3E05}"/>
              </a:ext>
            </a:extLst>
          </p:cNvPr>
          <p:cNvSpPr txBox="1"/>
          <p:nvPr/>
        </p:nvSpPr>
        <p:spPr>
          <a:xfrm>
            <a:off x="4486946" y="136525"/>
            <a:ext cx="327294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venir Next Demi Bold" panose="020B0503020202020204" pitchFamily="34" charset="0"/>
                <a:ea typeface="+mn-ea"/>
                <a:cs typeface="Arial" panose="020B0604020202020204" pitchFamily="34" charset="0"/>
              </a:rPr>
              <a:t>MACS0647–JD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venir Next Demi Bold" panose="020B0503020202020204" pitchFamily="34" charset="0"/>
                <a:ea typeface="+mn-ea"/>
                <a:cs typeface="Arial" panose="020B0604020202020204" pitchFamily="34" charset="0"/>
              </a:rPr>
              <a:t>Cycle 1 GO 1433 (PI Coe)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Cycle 2 GO 4246 (PI </a:t>
            </a:r>
            <a:r>
              <a:rPr lang="en-US" sz="1600" b="1" dirty="0" err="1"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Abdurro’uf</a:t>
            </a:r>
            <a:r>
              <a:rPr lang="en-US" sz="1600" b="1" dirty="0"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EEEEE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302E324-5E30-36C0-C702-DEC264E553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836"/>
          <a:stretch/>
        </p:blipFill>
        <p:spPr>
          <a:xfrm>
            <a:off x="280628" y="949198"/>
            <a:ext cx="1106665" cy="1316269"/>
          </a:xfrm>
          <a:prstGeom prst="rect">
            <a:avLst/>
          </a:prstGeom>
          <a:ln w="12700">
            <a:noFill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CE5C80C-18FC-35DE-B3C0-26444DB4EF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0769" y="970849"/>
            <a:ext cx="1048552" cy="1316268"/>
          </a:xfrm>
          <a:prstGeom prst="rect">
            <a:avLst/>
          </a:prstGeom>
          <a:ln>
            <a:noFill/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6F6E7BD-A83C-97B4-DCD8-3477E51ABB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21" t="12405" r="11080" b="11563"/>
          <a:stretch/>
        </p:blipFill>
        <p:spPr>
          <a:xfrm>
            <a:off x="2772193" y="972483"/>
            <a:ext cx="1083237" cy="131673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77E940D-D296-5E07-0531-F931CD53463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30000" contrast="-6000"/>
                    </a14:imgEffect>
                  </a14:imgLayer>
                </a14:imgProps>
              </a:ext>
            </a:extLst>
          </a:blip>
          <a:srcRect r="14166"/>
          <a:stretch/>
        </p:blipFill>
        <p:spPr>
          <a:xfrm>
            <a:off x="4011879" y="961765"/>
            <a:ext cx="1130209" cy="13167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34ED162-8BF2-F770-D3D3-F3D0CAFD787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731" r="8373"/>
          <a:stretch/>
        </p:blipFill>
        <p:spPr>
          <a:xfrm>
            <a:off x="249850" y="2737436"/>
            <a:ext cx="1106666" cy="131909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4D4B21-68CF-ABD6-5D03-76485C2997D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5684"/>
          <a:stretch/>
        </p:blipFill>
        <p:spPr>
          <a:xfrm>
            <a:off x="2742097" y="2737436"/>
            <a:ext cx="1117344" cy="1325190"/>
          </a:xfrm>
          <a:prstGeom prst="rect">
            <a:avLst/>
          </a:prstGeom>
          <a:ln w="12700">
            <a:noFill/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C0F0CBB-C672-E145-D1DC-EAAC5C1634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60596" y="2740528"/>
            <a:ext cx="1273558" cy="1316268"/>
          </a:xfrm>
          <a:prstGeom prst="rect">
            <a:avLst/>
          </a:prstGeom>
          <a:ln>
            <a:noFill/>
          </a:ln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7EE49E6-6A33-E0EC-F284-EDAD43D34605}"/>
              </a:ext>
            </a:extLst>
          </p:cNvPr>
          <p:cNvSpPr txBox="1"/>
          <p:nvPr/>
        </p:nvSpPr>
        <p:spPr>
          <a:xfrm>
            <a:off x="4489853" y="4652619"/>
            <a:ext cx="18713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also including locally:</a:t>
            </a:r>
          </a:p>
          <a:p>
            <a:pPr>
              <a:defRPr/>
            </a:pPr>
            <a:r>
              <a:rPr lang="en-US" sz="1000" b="1" dirty="0"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Bethan James</a:t>
            </a:r>
          </a:p>
          <a:p>
            <a:pPr>
              <a:defRPr/>
            </a:pPr>
            <a:r>
              <a:rPr lang="en-US" sz="1000" b="1" dirty="0" err="1"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Jinmi</a:t>
            </a:r>
            <a:r>
              <a:rPr lang="en-US" sz="1000" b="1" dirty="0"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 Yoon</a:t>
            </a:r>
          </a:p>
          <a:p>
            <a:pPr>
              <a:defRPr/>
            </a:pPr>
            <a:r>
              <a:rPr lang="en-US" sz="1000" b="1" dirty="0"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Massimo </a:t>
            </a:r>
            <a:r>
              <a:rPr lang="en-US" sz="1000" b="1" dirty="0" err="1"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Ricotti</a:t>
            </a:r>
            <a:r>
              <a:rPr lang="en-US" sz="1000" b="1" dirty="0"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 (UMD)</a:t>
            </a:r>
          </a:p>
          <a:p>
            <a:pPr>
              <a:defRPr/>
            </a:pPr>
            <a:r>
              <a:rPr lang="en-US" sz="1000" b="1" dirty="0"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Steve </a:t>
            </a:r>
            <a:r>
              <a:rPr lang="en-US" sz="1000" b="1" dirty="0" err="1"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McCandliss</a:t>
            </a:r>
            <a:endParaRPr lang="en-US" sz="1000" b="1" dirty="0">
              <a:solidFill>
                <a:srgbClr val="EEEEEE"/>
              </a:solidFill>
              <a:effectLst>
                <a:glow rad="127000">
                  <a:prstClr val="black"/>
                </a:glow>
              </a:effectLst>
              <a:latin typeface="Avenir Next Demi Bold" panose="020B0503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000" b="1" dirty="0"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Jay Anderson</a:t>
            </a:r>
          </a:p>
          <a:p>
            <a:pPr>
              <a:defRPr/>
            </a:pPr>
            <a:r>
              <a:rPr lang="en-US" sz="1000" b="1" dirty="0"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Sebastian Gomez</a:t>
            </a:r>
          </a:p>
          <a:p>
            <a:pPr>
              <a:defRPr/>
            </a:pPr>
            <a:r>
              <a:rPr lang="en-US" sz="1000" b="1" dirty="0"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Justin </a:t>
            </a:r>
            <a:r>
              <a:rPr lang="en-US" sz="1000" b="1" dirty="0" err="1"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Pierel</a:t>
            </a:r>
            <a:endParaRPr lang="en-US" sz="1000" b="1" dirty="0">
              <a:solidFill>
                <a:srgbClr val="EEEEEE"/>
              </a:solidFill>
              <a:effectLst>
                <a:glow rad="127000">
                  <a:prstClr val="black"/>
                </a:glow>
              </a:effectLst>
              <a:latin typeface="Avenir Next Demi Bold" panose="020B0503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000" b="1" dirty="0"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Alaina Henry</a:t>
            </a:r>
          </a:p>
          <a:p>
            <a:pPr>
              <a:defRPr/>
            </a:pPr>
            <a:r>
              <a:rPr lang="en-US" sz="1000" b="1" dirty="0"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Nimisha Kumari</a:t>
            </a:r>
          </a:p>
          <a:p>
            <a:pPr>
              <a:defRPr/>
            </a:pPr>
            <a:r>
              <a:rPr lang="en-US" sz="1000" b="1" dirty="0"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Meredith Joyce</a:t>
            </a:r>
          </a:p>
          <a:p>
            <a:pPr>
              <a:defRPr/>
            </a:pPr>
            <a:r>
              <a:rPr lang="en-US" sz="1000" b="1" dirty="0">
                <a:solidFill>
                  <a:schemeClr val="bg2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Namrata Roy</a:t>
            </a:r>
          </a:p>
          <a:p>
            <a:pPr>
              <a:defRPr/>
            </a:pPr>
            <a:r>
              <a:rPr lang="en-US" sz="1000" b="1" dirty="0">
                <a:solidFill>
                  <a:schemeClr val="bg2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Valentina Abril </a:t>
            </a:r>
            <a:r>
              <a:rPr lang="en-US" sz="1000" b="1" dirty="0" err="1">
                <a:solidFill>
                  <a:schemeClr val="bg2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Melgarejo</a:t>
            </a:r>
            <a:endParaRPr lang="en-US" sz="1000" b="1" dirty="0">
              <a:solidFill>
                <a:schemeClr val="bg2"/>
              </a:solidFill>
              <a:effectLst>
                <a:glow rad="127000">
                  <a:prstClr val="black"/>
                </a:glow>
              </a:effectLst>
              <a:latin typeface="Avenir Next Demi Bold" panose="020B0503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1000" b="1" dirty="0">
              <a:solidFill>
                <a:schemeClr val="bg2"/>
              </a:solidFill>
              <a:effectLst>
                <a:glow rad="127000">
                  <a:prstClr val="black"/>
                </a:glow>
              </a:effectLst>
              <a:latin typeface="Avenir Next Demi Bold" panose="020B05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A2A9A823-35A1-9BBD-B388-FAE4512EEE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1430" y="2733115"/>
            <a:ext cx="1117344" cy="1323412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1A703887-A0A8-F20F-F82F-F15CC7EDEE47}"/>
              </a:ext>
            </a:extLst>
          </p:cNvPr>
          <p:cNvSpPr txBox="1"/>
          <p:nvPr/>
        </p:nvSpPr>
        <p:spPr>
          <a:xfrm>
            <a:off x="1449365" y="2321222"/>
            <a:ext cx="12490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venir Next Demi Bold" panose="020B0503020202020204" pitchFamily="34" charset="0"/>
                <a:ea typeface="+mn-ea"/>
                <a:cs typeface="Arial" panose="020B0604020202020204" pitchFamily="34" charset="0"/>
              </a:rPr>
              <a:t>Tiger Hsiao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JHU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EEEEE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EE5334B-32FE-1D1D-E8FF-69D767F02953}"/>
              </a:ext>
            </a:extLst>
          </p:cNvPr>
          <p:cNvSpPr txBox="1"/>
          <p:nvPr/>
        </p:nvSpPr>
        <p:spPr>
          <a:xfrm>
            <a:off x="2679511" y="2321222"/>
            <a:ext cx="12490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venir Next Demi Bold" panose="020B0503020202020204" pitchFamily="34" charset="0"/>
                <a:ea typeface="+mn-ea"/>
                <a:cs typeface="Arial" panose="020B0604020202020204" pitchFamily="34" charset="0"/>
              </a:rPr>
              <a:t>Keduse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venir Next Demi Bold" panose="020B0503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venir Next Demi Bold" panose="020B0503020202020204" pitchFamily="34" charset="0"/>
                <a:ea typeface="+mn-ea"/>
                <a:cs typeface="Arial" panose="020B0604020202020204" pitchFamily="34" charset="0"/>
              </a:rPr>
              <a:t>Worku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EEEEEE"/>
              </a:solidFill>
              <a:effectLst>
                <a:glow rad="127000">
                  <a:prstClr val="black"/>
                </a:glow>
              </a:effectLst>
              <a:uLnTx/>
              <a:uFillTx/>
              <a:latin typeface="Avenir Next Demi Bold" panose="020B0503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JHU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EEEEE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1B924EC-1603-EB02-6886-AC71C5F56D8D}"/>
              </a:ext>
            </a:extLst>
          </p:cNvPr>
          <p:cNvSpPr txBox="1"/>
          <p:nvPr/>
        </p:nvSpPr>
        <p:spPr>
          <a:xfrm>
            <a:off x="3917004" y="2320019"/>
            <a:ext cx="12490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venir Next Demi Bold" panose="020B0503020202020204" pitchFamily="34" charset="0"/>
                <a:ea typeface="+mn-ea"/>
                <a:cs typeface="Arial" panose="020B0604020202020204" pitchFamily="34" charset="0"/>
              </a:rPr>
              <a:t>Tom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venir Next Demi Bold" panose="020B0503020202020204" pitchFamily="34" charset="0"/>
                <a:ea typeface="+mn-ea"/>
                <a:cs typeface="Arial" panose="020B0604020202020204" pitchFamily="34" charset="0"/>
              </a:rPr>
              <a:t>Resseguier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EEEEEE"/>
              </a:solidFill>
              <a:effectLst>
                <a:glow rad="127000">
                  <a:prstClr val="black"/>
                </a:glow>
              </a:effectLst>
              <a:uLnTx/>
              <a:uFillTx/>
              <a:latin typeface="Avenir Next Demi Bold" panose="020B0503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JHU</a:t>
            </a:r>
            <a:endParaRPr kumimoji="0" lang="en-US" sz="1200" i="0" u="none" strike="noStrike" kern="0" cap="none" spc="0" normalizeH="0" baseline="0" noProof="0" dirty="0">
              <a:ln>
                <a:noFill/>
              </a:ln>
              <a:solidFill>
                <a:srgbClr val="EEEEE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99469D6-8C83-1D8E-AF99-63BF5752DBA7}"/>
              </a:ext>
            </a:extLst>
          </p:cNvPr>
          <p:cNvSpPr txBox="1"/>
          <p:nvPr/>
        </p:nvSpPr>
        <p:spPr>
          <a:xfrm>
            <a:off x="178653" y="4103348"/>
            <a:ext cx="1249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venir Next Demi Bold" panose="020B0503020202020204" pitchFamily="34" charset="0"/>
                <a:ea typeface="+mn-ea"/>
                <a:cs typeface="Arial" panose="020B0604020202020204" pitchFamily="34" charset="0"/>
              </a:rPr>
              <a:t>Intae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venir Next Demi Bold" panose="020B0503020202020204" pitchFamily="34" charset="0"/>
                <a:ea typeface="+mn-ea"/>
                <a:cs typeface="Arial" panose="020B0604020202020204" pitchFamily="34" charset="0"/>
              </a:rPr>
              <a:t> Jung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STScI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EEEEE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D90A0B2-DB96-CF9F-BD6A-7152FE3F3548}"/>
              </a:ext>
            </a:extLst>
          </p:cNvPr>
          <p:cNvSpPr txBox="1"/>
          <p:nvPr/>
        </p:nvSpPr>
        <p:spPr>
          <a:xfrm>
            <a:off x="1371905" y="4099086"/>
            <a:ext cx="1415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venir Next Demi Bold" panose="020B0503020202020204" pitchFamily="34" charset="0"/>
                <a:ea typeface="+mn-ea"/>
                <a:cs typeface="Arial" panose="020B0604020202020204" pitchFamily="34" charset="0"/>
              </a:rPr>
              <a:t>Calum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venir Next Demi Bold" panose="020B0503020202020204" pitchFamily="34" charset="0"/>
                <a:ea typeface="+mn-ea"/>
                <a:cs typeface="Arial" panose="020B0604020202020204" pitchFamily="34" charset="0"/>
              </a:rPr>
              <a:t>Hawcroft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EEEEEE"/>
              </a:solidFill>
              <a:effectLst>
                <a:glow rad="127000">
                  <a:prstClr val="black"/>
                </a:glow>
              </a:effectLst>
              <a:uLnTx/>
              <a:uFillTx/>
              <a:latin typeface="Avenir Next Demi Bold" panose="020B0503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STScI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EEEEE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C7FF995-55EA-D87B-4159-6457315B8751}"/>
              </a:ext>
            </a:extLst>
          </p:cNvPr>
          <p:cNvSpPr txBox="1"/>
          <p:nvPr/>
        </p:nvSpPr>
        <p:spPr>
          <a:xfrm>
            <a:off x="2596202" y="4099622"/>
            <a:ext cx="1415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venir Next Demi Bold" panose="020B0503020202020204" pitchFamily="34" charset="0"/>
                <a:ea typeface="+mn-ea"/>
                <a:cs typeface="Arial" panose="020B0604020202020204" pitchFamily="34" charset="0"/>
              </a:rPr>
              <a:t>Brian Welch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GSFC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EEEEE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2CFC00C-C603-1AF5-EF24-3D9EC658620F}"/>
              </a:ext>
            </a:extLst>
          </p:cNvPr>
          <p:cNvSpPr txBox="1"/>
          <p:nvPr/>
        </p:nvSpPr>
        <p:spPr>
          <a:xfrm>
            <a:off x="3889537" y="4090901"/>
            <a:ext cx="1415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venir Next Demi Bold" panose="020B0503020202020204" pitchFamily="34" charset="0"/>
                <a:ea typeface="+mn-ea"/>
                <a:cs typeface="Arial" panose="020B0604020202020204" pitchFamily="34" charset="0"/>
              </a:rPr>
              <a:t>Taylor Hutchison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GSFC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EEEEE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878281F-D596-B205-F0B5-D2E7733057E0}"/>
              </a:ext>
            </a:extLst>
          </p:cNvPr>
          <p:cNvSpPr txBox="1"/>
          <p:nvPr/>
        </p:nvSpPr>
        <p:spPr>
          <a:xfrm>
            <a:off x="230786" y="2315200"/>
            <a:ext cx="12490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venir Next Demi Bold" panose="020B0503020202020204" pitchFamily="34" charset="0"/>
                <a:ea typeface="+mn-ea"/>
                <a:cs typeface="Arial" panose="020B0604020202020204" pitchFamily="34" charset="0"/>
              </a:rPr>
              <a:t>Abdurro’uf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EEEEEE"/>
              </a:solidFill>
              <a:effectLst>
                <a:glow rad="127000">
                  <a:prstClr val="black"/>
                </a:glow>
              </a:effectLst>
              <a:uLnTx/>
              <a:uFillTx/>
              <a:latin typeface="Avenir Next Demi Bold" panose="020B0503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JHU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EEEEE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1F16F7E-7656-4A51-8AEE-7086273D378E}"/>
              </a:ext>
            </a:extLst>
          </p:cNvPr>
          <p:cNvSpPr txBox="1"/>
          <p:nvPr/>
        </p:nvSpPr>
        <p:spPr>
          <a:xfrm>
            <a:off x="9121555" y="5336362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9C76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Cosmic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EE80E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Spring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uLnTx/>
              <a:uFillTx/>
              <a:latin typeface="Avenir Next" panose="020B05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0" cap="none" spc="0" normalizeH="0" baseline="0" noProof="0" dirty="0">
                <a:ln>
                  <a:noFill/>
                </a:ln>
                <a:solidFill>
                  <a:srgbClr val="9BDDFC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Arial"/>
                <a:cs typeface="Arial"/>
                <a:sym typeface="Arial"/>
              </a:rPr>
              <a:t>cosmic-</a:t>
            </a:r>
            <a:r>
              <a:rPr kumimoji="0" lang="en-US" sz="1550" b="0" i="0" u="none" strike="noStrike" kern="0" cap="none" spc="0" normalizeH="0" baseline="0" noProof="0" dirty="0" err="1">
                <a:ln>
                  <a:noFill/>
                </a:ln>
                <a:solidFill>
                  <a:srgbClr val="9BDDFC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Arial"/>
                <a:cs typeface="Arial"/>
                <a:sym typeface="Arial"/>
              </a:rPr>
              <a:t>spring.github.io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srgbClr val="9EE80E"/>
              </a:solidFill>
              <a:effectLst>
                <a:glow rad="127000">
                  <a:schemeClr val="tx1"/>
                </a:glow>
              </a:effectLst>
              <a:uLnTx/>
              <a:uFillTx/>
              <a:latin typeface="Avenir Next" panose="020B0503020202020204" pitchFamily="34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3AFD9F4-931E-08DB-B1E0-96A8EC744A03}"/>
              </a:ext>
            </a:extLst>
          </p:cNvPr>
          <p:cNvSpPr txBox="1"/>
          <p:nvPr/>
        </p:nvSpPr>
        <p:spPr>
          <a:xfrm>
            <a:off x="6172979" y="5090259"/>
            <a:ext cx="18713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bg2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Marc Postman</a:t>
            </a:r>
          </a:p>
          <a:p>
            <a:pPr>
              <a:defRPr/>
            </a:pPr>
            <a:r>
              <a:rPr lang="en-US" sz="1000" b="1" dirty="0">
                <a:solidFill>
                  <a:schemeClr val="bg2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Colin Norman</a:t>
            </a:r>
          </a:p>
          <a:p>
            <a:pPr>
              <a:defRPr/>
            </a:pPr>
            <a:r>
              <a:rPr lang="en-US" sz="1000" b="1" dirty="0">
                <a:solidFill>
                  <a:schemeClr val="bg2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Lou </a:t>
            </a:r>
            <a:r>
              <a:rPr lang="en-US" sz="1000" b="1" dirty="0" err="1">
                <a:solidFill>
                  <a:schemeClr val="bg2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Strolger</a:t>
            </a:r>
            <a:endParaRPr lang="en-US" sz="1000" b="1" dirty="0">
              <a:solidFill>
                <a:schemeClr val="bg2"/>
              </a:solidFill>
              <a:effectLst>
                <a:glow rad="127000">
                  <a:prstClr val="black"/>
                </a:glow>
              </a:effectLst>
              <a:latin typeface="Avenir Next Demi Bold" panose="020B0503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000" b="1" dirty="0">
                <a:solidFill>
                  <a:schemeClr val="bg2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Susan </a:t>
            </a:r>
            <a:r>
              <a:rPr lang="en-US" sz="1000" b="1" dirty="0" err="1">
                <a:solidFill>
                  <a:schemeClr val="bg2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Kassin</a:t>
            </a:r>
            <a:endParaRPr lang="en-US" sz="1000" b="1" dirty="0">
              <a:solidFill>
                <a:schemeClr val="bg2"/>
              </a:solidFill>
              <a:effectLst>
                <a:glow rad="127000">
                  <a:prstClr val="black"/>
                </a:glow>
              </a:effectLst>
              <a:latin typeface="Avenir Next Demi Bold" panose="020B0503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000" b="1" dirty="0">
                <a:solidFill>
                  <a:schemeClr val="bg2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Nor </a:t>
            </a:r>
            <a:r>
              <a:rPr lang="en-US" sz="1000" b="1" dirty="0" err="1">
                <a:solidFill>
                  <a:schemeClr val="bg2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Pirzkal</a:t>
            </a:r>
            <a:endParaRPr lang="en-US" sz="1000" b="1" dirty="0">
              <a:solidFill>
                <a:schemeClr val="bg2"/>
              </a:solidFill>
              <a:effectLst>
                <a:glow rad="127000">
                  <a:prstClr val="black"/>
                </a:glow>
              </a:effectLst>
              <a:latin typeface="Avenir Next Demi Bold" panose="020B0503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000" b="1" dirty="0">
                <a:solidFill>
                  <a:schemeClr val="bg2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Russel Ryan</a:t>
            </a:r>
          </a:p>
          <a:p>
            <a:pPr>
              <a:defRPr/>
            </a:pPr>
            <a:r>
              <a:rPr lang="en-US" sz="1000" b="1" dirty="0">
                <a:solidFill>
                  <a:schemeClr val="bg2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David Law</a:t>
            </a:r>
          </a:p>
          <a:p>
            <a:pPr>
              <a:defRPr/>
            </a:pPr>
            <a:r>
              <a:rPr lang="en-US" sz="1000" b="1" dirty="0" err="1">
                <a:solidFill>
                  <a:schemeClr val="bg2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Svea</a:t>
            </a:r>
            <a:r>
              <a:rPr lang="en-US" sz="1000" b="1" dirty="0">
                <a:solidFill>
                  <a:schemeClr val="bg2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 Hernandez</a:t>
            </a:r>
          </a:p>
          <a:p>
            <a:pPr>
              <a:defRPr/>
            </a:pPr>
            <a:r>
              <a:rPr lang="en-US" sz="1000" b="1" dirty="0">
                <a:solidFill>
                  <a:schemeClr val="bg2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Amanda </a:t>
            </a:r>
            <a:r>
              <a:rPr lang="en-US" sz="1000" b="1" dirty="0" err="1">
                <a:solidFill>
                  <a:schemeClr val="bg2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Pagul</a:t>
            </a:r>
            <a:endParaRPr lang="en-US" sz="1000" b="1" dirty="0">
              <a:solidFill>
                <a:schemeClr val="bg2"/>
              </a:solidFill>
              <a:effectLst>
                <a:glow rad="127000">
                  <a:prstClr val="black"/>
                </a:glow>
              </a:effectLst>
              <a:latin typeface="Avenir Next Demi Bold" panose="020B0503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000" b="1" dirty="0">
                <a:solidFill>
                  <a:schemeClr val="bg2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(add your name here)</a:t>
            </a:r>
          </a:p>
        </p:txBody>
      </p:sp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2C2DA89B-2000-7082-281C-409092FF0C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634109"/>
              </p:ext>
            </p:extLst>
          </p:nvPr>
        </p:nvGraphicFramePr>
        <p:xfrm>
          <a:off x="6096000" y="1030838"/>
          <a:ext cx="5367437" cy="4086704"/>
        </p:xfrm>
        <a:graphic>
          <a:graphicData uri="http://schemas.openxmlformats.org/drawingml/2006/table">
            <a:tbl>
              <a:tblPr firstRow="1" bandRow="1"/>
              <a:tblGrid>
                <a:gridCol w="1041400">
                  <a:extLst>
                    <a:ext uri="{9D8B030D-6E8A-4147-A177-3AD203B41FA5}">
                      <a16:colId xmlns:a16="http://schemas.microsoft.com/office/drawing/2014/main" val="1768955951"/>
                    </a:ext>
                  </a:extLst>
                </a:gridCol>
                <a:gridCol w="1766176">
                  <a:extLst>
                    <a:ext uri="{9D8B030D-6E8A-4147-A177-3AD203B41FA5}">
                      <a16:colId xmlns:a16="http://schemas.microsoft.com/office/drawing/2014/main" val="8651359"/>
                    </a:ext>
                  </a:extLst>
                </a:gridCol>
                <a:gridCol w="1364156">
                  <a:extLst>
                    <a:ext uri="{9D8B030D-6E8A-4147-A177-3AD203B41FA5}">
                      <a16:colId xmlns:a16="http://schemas.microsoft.com/office/drawing/2014/main" val="1018151962"/>
                    </a:ext>
                  </a:extLst>
                </a:gridCol>
                <a:gridCol w="1195705">
                  <a:extLst>
                    <a:ext uri="{9D8B030D-6E8A-4147-A177-3AD203B41FA5}">
                      <a16:colId xmlns:a16="http://schemas.microsoft.com/office/drawing/2014/main" val="3590533162"/>
                    </a:ext>
                  </a:extLst>
                </a:gridCol>
              </a:tblGrid>
              <a:tr h="273884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r>
                        <a:rPr lang="en-US" sz="14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arXiv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381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Lead author</a:t>
                      </a:r>
                    </a:p>
                  </a:txBody>
                  <a:tcPr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381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Object(s)</a:t>
                      </a:r>
                    </a:p>
                  </a:txBody>
                  <a:tcPr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381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1" i="0" u="none" strike="noStrike" kern="1200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Redshift</a:t>
                      </a:r>
                    </a:p>
                  </a:txBody>
                  <a:tcPr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381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762723"/>
                  </a:ext>
                </a:extLst>
              </a:tr>
              <a:tr h="270136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r" rtl="0" fontAlgn="b"/>
                      <a:r>
                        <a:rPr lang="en-US" sz="1400" u="sng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2208.09007</a:t>
                      </a:r>
                      <a:endParaRPr lang="en-US" sz="1400" u="sng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381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rtl="0" fontAlgn="b"/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Brian Welch</a:t>
                      </a: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381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rtl="0" fontAlgn="b"/>
                      <a:r>
                        <a:rPr lang="en-US" sz="1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Earendel</a:t>
                      </a:r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 star</a:t>
                      </a: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381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rtl="0" fontAlgn="b"/>
                      <a:r>
                        <a:rPr lang="en-US" sz="1400" b="0" i="0" u="none" strike="noStrike" cap="non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z ~ 6</a:t>
                      </a: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381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4857"/>
                  </a:ext>
                </a:extLst>
              </a:tr>
              <a:tr h="270136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r" rtl="0" fontAlgn="b"/>
                      <a:r>
                        <a:rPr lang="en-US" sz="1400" u="sng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2210.01777</a:t>
                      </a:r>
                      <a:endParaRPr lang="en-US" sz="1400" u="sng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rtl="0" fontAlgn="b"/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Larry Bradley</a:t>
                      </a: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rtl="0" fontAlgn="b"/>
                      <a:r>
                        <a:rPr lang="en-US" sz="1400" b="0" i="0" u="none" strike="noStrike" cap="non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12 galaxies</a:t>
                      </a: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rtl="0" fontAlgn="b"/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z ~ 9 – 13</a:t>
                      </a: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410871"/>
                  </a:ext>
                </a:extLst>
              </a:tr>
              <a:tr h="270136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r" rtl="0" fontAlgn="b"/>
                      <a:r>
                        <a:rPr lang="en-US" sz="1400" u="sng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2210.14123</a:t>
                      </a:r>
                      <a:endParaRPr lang="en-US" sz="1400" u="sng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rtl="0" fontAlgn="b"/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Tiger Hsiao</a:t>
                      </a: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rtl="0" fontAlgn="b"/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MACS0647-JD</a:t>
                      </a: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rtl="0" fontAlgn="b"/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z ~ 11</a:t>
                      </a: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774192"/>
                  </a:ext>
                </a:extLst>
              </a:tr>
              <a:tr h="270136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r" rtl="0" fontAlgn="b"/>
                      <a:r>
                        <a:rPr lang="en-US" sz="1400" u="sng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2211.09839</a:t>
                      </a:r>
                      <a:endParaRPr lang="en-US" sz="1400" u="sng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rtl="0" fontAlgn="b"/>
                      <a:r>
                        <a:rPr lang="en-US" sz="1400" b="0" i="0" u="none" strike="noStrike" cap="non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Eros Vanzella</a:t>
                      </a: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rtl="0" fontAlgn="b"/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Sunrise Arc</a:t>
                      </a: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rtl="0" fontAlgn="b"/>
                      <a:r>
                        <a:rPr lang="en-US" sz="1400" b="0" i="0" u="none" strike="noStrike" cap="non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z ~ 6</a:t>
                      </a: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414399"/>
                  </a:ext>
                </a:extLst>
              </a:tr>
              <a:tr h="270136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r" rtl="0" fontAlgn="b"/>
                      <a:r>
                        <a:rPr lang="en-US" sz="1400" u="sng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2211.13334</a:t>
                      </a:r>
                      <a:endParaRPr lang="en-US" sz="1400" u="sng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rtl="0" fontAlgn="b"/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Ashish Kumar Meena</a:t>
                      </a: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rtl="0" fontAlgn="b"/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lensed star</a:t>
                      </a: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rtl="0" fontAlgn="b"/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z ~ 5</a:t>
                      </a: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110277"/>
                  </a:ext>
                </a:extLst>
              </a:tr>
              <a:tr h="270136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r" rtl="0" fontAlgn="b"/>
                      <a:r>
                        <a:rPr lang="en-US" sz="1400" u="sng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2301.02209</a:t>
                      </a:r>
                      <a:endParaRPr lang="en-US" sz="1400" u="sng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rtl="0" fontAlgn="b"/>
                      <a:r>
                        <a:rPr lang="en-US" sz="1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Abdurro’uf</a:t>
                      </a:r>
                      <a:endParaRPr lang="en-US" sz="1400" b="0" i="0" u="none" strike="noStrike" cap="non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rtl="0" fontAlgn="b"/>
                      <a:r>
                        <a:rPr lang="en-US" sz="1400" b="0" i="0" u="none" strike="noStrike" cap="non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444 galaxies</a:t>
                      </a: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rtl="0" fontAlgn="b"/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z = 0.3 – 6</a:t>
                      </a: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414186"/>
                  </a:ext>
                </a:extLst>
              </a:tr>
              <a:tr h="270136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r" rtl="0" fontAlgn="b"/>
                      <a:r>
                        <a:rPr lang="en-US" sz="1400" u="sng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2305.03042</a:t>
                      </a:r>
                      <a:endParaRPr lang="en-US" sz="1400" u="sng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rtl="0" fontAlgn="b"/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Tiger Hsiao</a:t>
                      </a: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rtl="0" fontAlgn="b"/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MACS0647-JD</a:t>
                      </a: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rtl="0" fontAlgn="b"/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z = 10.17</a:t>
                      </a: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384047"/>
                  </a:ext>
                </a:extLst>
              </a:tr>
              <a:tr h="270136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r" rtl="0" fontAlgn="b"/>
                      <a:r>
                        <a:rPr lang="en-US" sz="1400" u="sng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2308.00042</a:t>
                      </a:r>
                      <a:endParaRPr lang="en-US" sz="1400" u="sng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rtl="0" fontAlgn="b"/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Lukas </a:t>
                      </a:r>
                      <a:r>
                        <a:rPr lang="en-US" sz="1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Furtak</a:t>
                      </a:r>
                      <a:endParaRPr lang="en-US" sz="1400" b="0" i="0" u="none" strike="noStrike" cap="non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rtl="0" fontAlgn="b"/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lensed star</a:t>
                      </a: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rtl="0" fontAlgn="b"/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z = 4.76</a:t>
                      </a: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674616"/>
                  </a:ext>
                </a:extLst>
              </a:tr>
              <a:tr h="270136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r" rtl="0" fontAlgn="b"/>
                      <a:r>
                        <a:rPr lang="en-US" sz="1400" u="sng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2309.02504</a:t>
                      </a:r>
                      <a:endParaRPr lang="en-US" sz="1400" u="sng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rtl="0" fontAlgn="b"/>
                      <a:r>
                        <a:rPr lang="en-US" sz="1400" b="0" i="0" u="none" strike="noStrike" cap="non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Anton Vikaeus</a:t>
                      </a: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rtl="0" fontAlgn="b"/>
                      <a:r>
                        <a:rPr lang="en-US" sz="1400" b="0" i="0" u="none" strike="noStrike" cap="non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Balmer breaks</a:t>
                      </a: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rtl="0" fontAlgn="b"/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z ~ 6 – 11</a:t>
                      </a: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27478"/>
                  </a:ext>
                </a:extLst>
              </a:tr>
              <a:tr h="270136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r" rtl="0" fontAlgn="b"/>
                      <a:r>
                        <a:rPr lang="en-US" sz="1400" u="sng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2312.03065</a:t>
                      </a:r>
                      <a:endParaRPr lang="en-US" sz="1400" u="sng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rtl="0" fontAlgn="b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Meghana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Killi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rtl="0" fontAlgn="b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AGN</a:t>
                      </a: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rtl="0" fontAlgn="b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 = 4.53</a:t>
                      </a: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100938"/>
                  </a:ext>
                </a:extLst>
              </a:tr>
              <a:tr h="270136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r" rtl="0" fontAlgn="b"/>
                      <a:r>
                        <a:rPr lang="en-US" sz="1400" u="sng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2401.03224</a:t>
                      </a:r>
                      <a:endParaRPr lang="en-US" sz="1400" u="sng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rtl="0" fontAlgn="b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Angela Adamo</a:t>
                      </a: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rtl="0" fontAlgn="b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Cosmic Gems</a:t>
                      </a: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rtl="0" fontAlgn="b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 ~ 10</a:t>
                      </a: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40794"/>
                  </a:ext>
                </a:extLst>
              </a:tr>
              <a:tr h="270136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r" rtl="0" fontAlgn="b"/>
                      <a:r>
                        <a:rPr lang="en-US" sz="1400" u="sng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2404.10770</a:t>
                      </a:r>
                      <a:endParaRPr lang="en-US" sz="1400" u="sng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212121"/>
                      </a:solidFill>
                    </a:lnT>
                    <a:lnB w="1270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Larry Bradley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212121"/>
                      </a:solidFill>
                    </a:lnT>
                    <a:lnB w="1270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Cosmic Gems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212121"/>
                      </a:solidFill>
                    </a:lnT>
                    <a:lnB w="1270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z ~ 10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691989"/>
                  </a:ext>
                </a:extLst>
              </a:tr>
              <a:tr h="270136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r" rtl="0" fontAlgn="b"/>
                      <a:r>
                        <a:rPr lang="en-US" sz="1400" u="sng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2404.16201</a:t>
                      </a: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212121"/>
                      </a:solidFill>
                    </a:lnT>
                    <a:lnB w="1270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0" fontAlgn="b"/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Abdurro’uf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212121"/>
                      </a:solidFill>
                    </a:lnT>
                    <a:lnB w="1270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MACS0647-JD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212121"/>
                      </a:solidFill>
                    </a:lnT>
                    <a:lnB w="1270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z = 10.17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815937"/>
                  </a:ext>
                </a:extLst>
              </a:tr>
              <a:tr h="270136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u="sng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2404.16200</a:t>
                      </a:r>
                    </a:p>
                  </a:txBody>
                  <a:tcPr marL="28575" marR="28575" marT="19050" marB="19050" anchor="b">
                    <a:lnL w="12700" cmpd="sng">
                      <a:solidFill>
                        <a:srgbClr val="212121"/>
                      </a:solidFill>
                    </a:lnL>
                    <a:lnR w="1270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0" fontAlgn="b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Tiger Hsiao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MACS0647-JD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z = 10.17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212121"/>
                      </a:solidFill>
                    </a:lnR>
                    <a:lnT w="12700" cmpd="sng">
                      <a:solidFill>
                        <a:srgbClr val="212121"/>
                      </a:solidFill>
                    </a:lnT>
                    <a:lnB w="12700" cmpd="sng">
                      <a:solidFill>
                        <a:srgbClr val="2121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D0E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594119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F209876C-F169-E433-6BEB-C3FF983F740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38839" y="4675251"/>
            <a:ext cx="1310910" cy="13167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9F9457-7FE1-B2C9-4F03-5F68DF933BF3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11406" r="22862"/>
          <a:stretch/>
        </p:blipFill>
        <p:spPr>
          <a:xfrm>
            <a:off x="1680786" y="4675251"/>
            <a:ext cx="1040695" cy="1316736"/>
          </a:xfrm>
          <a:prstGeom prst="rect">
            <a:avLst/>
          </a:prstGeom>
          <a:ln w="12700"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FC57FC-A71C-B18A-9A04-9B7DD43D554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894997" y="4713351"/>
            <a:ext cx="1302119" cy="13167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0D1DCB-7A5C-A9C5-8989-42808DF58C6C}"/>
              </a:ext>
            </a:extLst>
          </p:cNvPr>
          <p:cNvSpPr txBox="1"/>
          <p:nvPr/>
        </p:nvSpPr>
        <p:spPr>
          <a:xfrm>
            <a:off x="269764" y="6069949"/>
            <a:ext cx="12490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venir Next Demi Bold" panose="020B0503020202020204" pitchFamily="34" charset="0"/>
                <a:ea typeface="+mn-ea"/>
                <a:cs typeface="Arial" panose="020B0604020202020204" pitchFamily="34" charset="0"/>
              </a:rPr>
              <a:t>Matilde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venir Next Demi Bold" panose="020B0503020202020204" pitchFamily="34" charset="0"/>
                <a:ea typeface="+mn-ea"/>
                <a:cs typeface="Arial" panose="020B0604020202020204" pitchFamily="34" charset="0"/>
              </a:rPr>
              <a:t>Mingozzi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EEEEEE"/>
              </a:solidFill>
              <a:effectLst>
                <a:glow rad="127000">
                  <a:prstClr val="black"/>
                </a:glow>
              </a:effectLst>
              <a:uLnTx/>
              <a:uFillTx/>
              <a:latin typeface="Avenir Next Demi Bold" panose="020B0503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STScI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EEEEE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0A7787-CC4E-D715-68B3-0CA098AF74B8}"/>
              </a:ext>
            </a:extLst>
          </p:cNvPr>
          <p:cNvSpPr txBox="1"/>
          <p:nvPr/>
        </p:nvSpPr>
        <p:spPr>
          <a:xfrm>
            <a:off x="1622084" y="6068604"/>
            <a:ext cx="12490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venir Next Demi Bold" panose="020B0503020202020204" pitchFamily="34" charset="0"/>
                <a:ea typeface="+mn-ea"/>
                <a:cs typeface="Arial" panose="020B0604020202020204" pitchFamily="34" charset="0"/>
              </a:rPr>
              <a:t>Larry Bradley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STScI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EEEEE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6205AB-1094-1BF3-965F-79C6D8EA044B}"/>
              </a:ext>
            </a:extLst>
          </p:cNvPr>
          <p:cNvSpPr txBox="1"/>
          <p:nvPr/>
        </p:nvSpPr>
        <p:spPr>
          <a:xfrm>
            <a:off x="2925874" y="6068604"/>
            <a:ext cx="12490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venir Next Demi Bold" panose="020B0503020202020204" pitchFamily="34" charset="0"/>
                <a:ea typeface="+mn-ea"/>
                <a:cs typeface="Arial" panose="020B0604020202020204" pitchFamily="34" charset="0"/>
              </a:rPr>
              <a:t>Dan Coe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STScI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EEEEE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068F04-ECA4-02DD-33D7-F9A05158B5CE}"/>
              </a:ext>
            </a:extLst>
          </p:cNvPr>
          <p:cNvSpPr txBox="1"/>
          <p:nvPr/>
        </p:nvSpPr>
        <p:spPr>
          <a:xfrm>
            <a:off x="8439854" y="145317"/>
            <a:ext cx="346569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venir Next Demi Bold" panose="020B0503020202020204" pitchFamily="34" charset="0"/>
                <a:ea typeface="+mn-ea"/>
                <a:cs typeface="Arial" panose="020B0604020202020204" pitchFamily="34" charset="0"/>
              </a:rPr>
              <a:t>Cosmic Gems Arc SPT0615–JD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EEEEEE"/>
                </a:solidFill>
                <a:effectLst>
                  <a:glow rad="127000">
                    <a:prstClr val="black"/>
                  </a:glow>
                </a:effectLst>
                <a:latin typeface="Avenir Next Demi Bold" panose="020B0503020202020204" pitchFamily="34" charset="0"/>
                <a:cs typeface="Arial" panose="020B0604020202020204" pitchFamily="34" charset="0"/>
              </a:rPr>
              <a:t>Cycle 2 GO 4212 (PI Bradley)</a:t>
            </a:r>
          </a:p>
          <a:p>
            <a:pPr algn="ctr"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venir Next Demi Bold" panose="020B0503020202020204" pitchFamily="34" charset="0"/>
                <a:ea typeface="+mn-ea"/>
                <a:cs typeface="Arial" panose="020B0604020202020204" pitchFamily="34" charset="0"/>
              </a:rPr>
              <a:t>Cycle 3 GO 5917 (PI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venir Next Demi Bold" panose="020B0503020202020204" pitchFamily="34" charset="0"/>
                <a:ea typeface="+mn-ea"/>
                <a:cs typeface="Arial" panose="020B0604020202020204" pitchFamily="34" charset="0"/>
              </a:rPr>
              <a:t>Vanzella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Avenir Next Demi Bold" panose="020B0503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6021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46537</TotalTime>
  <Words>375</Words>
  <Application>Microsoft Macintosh PowerPoint</Application>
  <PresentationFormat>Widescreen</PresentationFormat>
  <Paragraphs>134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Calibri</vt:lpstr>
      <vt:lpstr>Calibri Light</vt:lpstr>
      <vt:lpstr>Arial</vt:lpstr>
      <vt:lpstr>Avenir Next Demi Bold</vt:lpstr>
      <vt:lpstr>Avenir Next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huijo kang</dc:creator>
  <cp:lastModifiedBy>Dan Coe</cp:lastModifiedBy>
  <cp:revision>834</cp:revision>
  <cp:lastPrinted>2023-04-12T14:31:29Z</cp:lastPrinted>
  <dcterms:created xsi:type="dcterms:W3CDTF">2021-01-13T01:35:39Z</dcterms:created>
  <dcterms:modified xsi:type="dcterms:W3CDTF">2024-06-03T16:20:37Z</dcterms:modified>
</cp:coreProperties>
</file>