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99" r:id="rId2"/>
    <p:sldId id="320" r:id="rId3"/>
    <p:sldId id="303" r:id="rId4"/>
    <p:sldId id="319" r:id="rId5"/>
    <p:sldId id="321" r:id="rId6"/>
    <p:sldId id="322" r:id="rId7"/>
    <p:sldId id="323" r:id="rId8"/>
    <p:sldId id="315" r:id="rId9"/>
    <p:sldId id="316" r:id="rId10"/>
    <p:sldId id="318" r:id="rId11"/>
    <p:sldId id="330" r:id="rId12"/>
    <p:sldId id="329" r:id="rId13"/>
    <p:sldId id="317" r:id="rId14"/>
    <p:sldId id="275" r:id="rId15"/>
    <p:sldId id="273" r:id="rId16"/>
    <p:sldId id="32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400"/>
    <a:srgbClr val="00FF00"/>
    <a:srgbClr val="FFFF00"/>
    <a:srgbClr val="942092"/>
    <a:srgbClr val="4372C4"/>
    <a:srgbClr val="001F61"/>
    <a:srgbClr val="C55A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810"/>
    <p:restoredTop sz="96327"/>
  </p:normalViewPr>
  <p:slideViewPr>
    <p:cSldViewPr snapToGrid="0">
      <p:cViewPr varScale="1">
        <p:scale>
          <a:sx n="162" d="100"/>
          <a:sy n="162" d="100"/>
        </p:scale>
        <p:origin x="2296" y="200"/>
      </p:cViewPr>
      <p:guideLst/>
    </p:cSldViewPr>
  </p:slideViewPr>
  <p:notesTextViewPr>
    <p:cViewPr>
      <p:scale>
        <a:sx n="1" d="1"/>
        <a:sy n="1" d="1"/>
      </p:scale>
      <p:origin x="0" y="0"/>
    </p:cViewPr>
  </p:notesTextViewPr>
  <p:sorterViewPr>
    <p:cViewPr>
      <p:scale>
        <a:sx n="171" d="100"/>
        <a:sy n="171"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DAB791-4B65-8E4A-AEE7-BFA697936C94}" type="datetimeFigureOut">
              <a:rPr lang="en-US" smtClean="0"/>
              <a:t>6/27/24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DA2E57-73F1-4446-B93C-00CC3BBDEA87}" type="slidenum">
              <a:rPr lang="en-US" smtClean="0"/>
              <a:t>‹#›</a:t>
            </a:fld>
            <a:endParaRPr lang="en-US"/>
          </a:p>
        </p:txBody>
      </p:sp>
    </p:spTree>
    <p:extLst>
      <p:ext uri="{BB962C8B-B14F-4D97-AF65-F5344CB8AC3E}">
        <p14:creationId xmlns:p14="http://schemas.microsoft.com/office/powerpoint/2010/main" val="1205370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2AFF0A-C8D3-6B43-8816-7DE30C8B371F}" type="slidenum">
              <a:rPr lang="en-US" smtClean="0"/>
              <a:t>1</a:t>
            </a:fld>
            <a:endParaRPr lang="en-US"/>
          </a:p>
        </p:txBody>
      </p:sp>
    </p:spTree>
    <p:extLst>
      <p:ext uri="{BB962C8B-B14F-4D97-AF65-F5344CB8AC3E}">
        <p14:creationId xmlns:p14="http://schemas.microsoft.com/office/powerpoint/2010/main" val="2279044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2AFF0A-C8D3-6B43-8816-7DE30C8B371F}" type="slidenum">
              <a:rPr lang="en-US" smtClean="0"/>
              <a:t>3</a:t>
            </a:fld>
            <a:endParaRPr lang="en-US"/>
          </a:p>
        </p:txBody>
      </p:sp>
    </p:spTree>
    <p:extLst>
      <p:ext uri="{BB962C8B-B14F-4D97-AF65-F5344CB8AC3E}">
        <p14:creationId xmlns:p14="http://schemas.microsoft.com/office/powerpoint/2010/main" val="2357073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2AFF0A-C8D3-6B43-8816-7DE30C8B371F}" type="slidenum">
              <a:rPr lang="en-US" smtClean="0"/>
              <a:t>12</a:t>
            </a:fld>
            <a:endParaRPr lang="en-US"/>
          </a:p>
        </p:txBody>
      </p:sp>
    </p:spTree>
    <p:extLst>
      <p:ext uri="{BB962C8B-B14F-4D97-AF65-F5344CB8AC3E}">
        <p14:creationId xmlns:p14="http://schemas.microsoft.com/office/powerpoint/2010/main" val="3015615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8E1A3-A4F2-DE68-8C8E-657B6322F9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F77FBA-8315-1A35-2F5A-417436C384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B95CA4-9180-43D8-AA31-16AC16B49FCB}"/>
              </a:ext>
            </a:extLst>
          </p:cNvPr>
          <p:cNvSpPr>
            <a:spLocks noGrp="1"/>
          </p:cNvSpPr>
          <p:nvPr>
            <p:ph type="dt" sz="half" idx="10"/>
          </p:nvPr>
        </p:nvSpPr>
        <p:spPr/>
        <p:txBody>
          <a:bodyPr/>
          <a:lstStyle/>
          <a:p>
            <a:fld id="{03159C28-8858-834A-BBA1-5ECDA4191FF5}" type="datetimeFigureOut">
              <a:rPr lang="en-US" smtClean="0"/>
              <a:t>6/27/24</a:t>
            </a:fld>
            <a:endParaRPr lang="en-US"/>
          </a:p>
        </p:txBody>
      </p:sp>
      <p:sp>
        <p:nvSpPr>
          <p:cNvPr id="5" name="Footer Placeholder 4">
            <a:extLst>
              <a:ext uri="{FF2B5EF4-FFF2-40B4-BE49-F238E27FC236}">
                <a16:creationId xmlns:a16="http://schemas.microsoft.com/office/drawing/2014/main" id="{A1ED952B-A340-3E2B-507A-13F016A69E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DEB394-1488-7FA5-92EC-32DBEEF67B83}"/>
              </a:ext>
            </a:extLst>
          </p:cNvPr>
          <p:cNvSpPr>
            <a:spLocks noGrp="1"/>
          </p:cNvSpPr>
          <p:nvPr>
            <p:ph type="sldNum" sz="quarter" idx="12"/>
          </p:nvPr>
        </p:nvSpPr>
        <p:spPr/>
        <p:txBody>
          <a:bodyPr/>
          <a:lstStyle/>
          <a:p>
            <a:fld id="{69319E56-FF1E-084D-8900-641AB712B04A}" type="slidenum">
              <a:rPr lang="en-US" smtClean="0"/>
              <a:t>‹#›</a:t>
            </a:fld>
            <a:endParaRPr lang="en-US"/>
          </a:p>
        </p:txBody>
      </p:sp>
    </p:spTree>
    <p:extLst>
      <p:ext uri="{BB962C8B-B14F-4D97-AF65-F5344CB8AC3E}">
        <p14:creationId xmlns:p14="http://schemas.microsoft.com/office/powerpoint/2010/main" val="3374140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5082E-21B8-0ACA-7C08-64D5302EF4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8A51B6-C5AA-C1FA-6C10-8F25474DA5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184E59-B750-EC22-7D02-EC09A4E063A9}"/>
              </a:ext>
            </a:extLst>
          </p:cNvPr>
          <p:cNvSpPr>
            <a:spLocks noGrp="1"/>
          </p:cNvSpPr>
          <p:nvPr>
            <p:ph type="dt" sz="half" idx="10"/>
          </p:nvPr>
        </p:nvSpPr>
        <p:spPr/>
        <p:txBody>
          <a:bodyPr/>
          <a:lstStyle/>
          <a:p>
            <a:fld id="{03159C28-8858-834A-BBA1-5ECDA4191FF5}" type="datetimeFigureOut">
              <a:rPr lang="en-US" smtClean="0"/>
              <a:t>6/27/24</a:t>
            </a:fld>
            <a:endParaRPr lang="en-US"/>
          </a:p>
        </p:txBody>
      </p:sp>
      <p:sp>
        <p:nvSpPr>
          <p:cNvPr id="5" name="Footer Placeholder 4">
            <a:extLst>
              <a:ext uri="{FF2B5EF4-FFF2-40B4-BE49-F238E27FC236}">
                <a16:creationId xmlns:a16="http://schemas.microsoft.com/office/drawing/2014/main" id="{EC6B43D9-DE2C-8467-ACE4-8877AD88DC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BB587-AB38-CDFE-1E13-057FA1B8863C}"/>
              </a:ext>
            </a:extLst>
          </p:cNvPr>
          <p:cNvSpPr>
            <a:spLocks noGrp="1"/>
          </p:cNvSpPr>
          <p:nvPr>
            <p:ph type="sldNum" sz="quarter" idx="12"/>
          </p:nvPr>
        </p:nvSpPr>
        <p:spPr/>
        <p:txBody>
          <a:bodyPr/>
          <a:lstStyle/>
          <a:p>
            <a:fld id="{69319E56-FF1E-084D-8900-641AB712B04A}" type="slidenum">
              <a:rPr lang="en-US" smtClean="0"/>
              <a:t>‹#›</a:t>
            </a:fld>
            <a:endParaRPr lang="en-US"/>
          </a:p>
        </p:txBody>
      </p:sp>
    </p:spTree>
    <p:extLst>
      <p:ext uri="{BB962C8B-B14F-4D97-AF65-F5344CB8AC3E}">
        <p14:creationId xmlns:p14="http://schemas.microsoft.com/office/powerpoint/2010/main" val="2333510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8FEA61-F211-0910-9D7D-2200A78373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B53C4E-64EB-62A1-23F2-574F60C12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C23316-79C4-7E40-2500-1B06A3249B3A}"/>
              </a:ext>
            </a:extLst>
          </p:cNvPr>
          <p:cNvSpPr>
            <a:spLocks noGrp="1"/>
          </p:cNvSpPr>
          <p:nvPr>
            <p:ph type="dt" sz="half" idx="10"/>
          </p:nvPr>
        </p:nvSpPr>
        <p:spPr/>
        <p:txBody>
          <a:bodyPr/>
          <a:lstStyle/>
          <a:p>
            <a:fld id="{03159C28-8858-834A-BBA1-5ECDA4191FF5}" type="datetimeFigureOut">
              <a:rPr lang="en-US" smtClean="0"/>
              <a:t>6/27/24</a:t>
            </a:fld>
            <a:endParaRPr lang="en-US"/>
          </a:p>
        </p:txBody>
      </p:sp>
      <p:sp>
        <p:nvSpPr>
          <p:cNvPr id="5" name="Footer Placeholder 4">
            <a:extLst>
              <a:ext uri="{FF2B5EF4-FFF2-40B4-BE49-F238E27FC236}">
                <a16:creationId xmlns:a16="http://schemas.microsoft.com/office/drawing/2014/main" id="{3E8E9F16-DD27-0DE8-3D6A-A76FCE1850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82BB0D-19DA-331B-2742-6ABB1A597566}"/>
              </a:ext>
            </a:extLst>
          </p:cNvPr>
          <p:cNvSpPr>
            <a:spLocks noGrp="1"/>
          </p:cNvSpPr>
          <p:nvPr>
            <p:ph type="sldNum" sz="quarter" idx="12"/>
          </p:nvPr>
        </p:nvSpPr>
        <p:spPr/>
        <p:txBody>
          <a:bodyPr/>
          <a:lstStyle/>
          <a:p>
            <a:fld id="{69319E56-FF1E-084D-8900-641AB712B04A}" type="slidenum">
              <a:rPr lang="en-US" smtClean="0"/>
              <a:t>‹#›</a:t>
            </a:fld>
            <a:endParaRPr lang="en-US"/>
          </a:p>
        </p:txBody>
      </p:sp>
    </p:spTree>
    <p:extLst>
      <p:ext uri="{BB962C8B-B14F-4D97-AF65-F5344CB8AC3E}">
        <p14:creationId xmlns:p14="http://schemas.microsoft.com/office/powerpoint/2010/main" val="99326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1082D"/>
        </a:solidFill>
        <a:effectLst/>
      </p:bgPr>
    </p:bg>
    <p:spTree>
      <p:nvGrpSpPr>
        <p:cNvPr id="1" name=""/>
        <p:cNvGrpSpPr/>
        <p:nvPr/>
      </p:nvGrpSpPr>
      <p:grpSpPr>
        <a:xfrm>
          <a:off x="0" y="0"/>
          <a:ext cx="0" cy="0"/>
          <a:chOff x="0" y="0"/>
          <a:chExt cx="0" cy="0"/>
        </a:xfrm>
      </p:grpSpPr>
      <p:sp>
        <p:nvSpPr>
          <p:cNvPr id="23" name="Title"/>
          <p:cNvSpPr>
            <a:spLocks noGrp="1"/>
          </p:cNvSpPr>
          <p:nvPr>
            <p:ph type="title"/>
          </p:nvPr>
        </p:nvSpPr>
        <p:spPr>
          <a:xfrm>
            <a:off x="533401" y="4330551"/>
            <a:ext cx="11124435" cy="558441"/>
          </a:xfrm>
          <a:prstGeom prst="rect">
            <a:avLst/>
          </a:prstGeom>
        </p:spPr>
        <p:txBody>
          <a:bodyPr/>
          <a:lstStyle>
            <a:lvl1pPr algn="ctr">
              <a:defRPr sz="3200" spc="150" baseline="0">
                <a:solidFill>
                  <a:schemeClr val="bg1"/>
                </a:solidFill>
                <a:latin typeface="+mn-lt"/>
              </a:defRPr>
            </a:lvl1pPr>
          </a:lstStyle>
          <a:p>
            <a:r>
              <a:rPr lang="en-US" dirty="0"/>
              <a:t>Click to edit Master title style</a:t>
            </a:r>
          </a:p>
        </p:txBody>
      </p:sp>
      <p:sp>
        <p:nvSpPr>
          <p:cNvPr id="11" name="Slide Number">
            <a:extLst>
              <a:ext uri="{FF2B5EF4-FFF2-40B4-BE49-F238E27FC236}">
                <a16:creationId xmlns:a16="http://schemas.microsoft.com/office/drawing/2014/main" id="{57B8064E-941E-FB4A-B425-E56773673288}"/>
              </a:ext>
            </a:extLst>
          </p:cNvPr>
          <p:cNvSpPr>
            <a:spLocks noGrp="1"/>
          </p:cNvSpPr>
          <p:nvPr>
            <p:ph type="sldNum" sz="quarter" idx="4"/>
          </p:nvPr>
        </p:nvSpPr>
        <p:spPr>
          <a:xfrm>
            <a:off x="9264285" y="6303266"/>
            <a:ext cx="2743200" cy="365125"/>
          </a:xfrm>
          <a:prstGeom prst="rect">
            <a:avLst/>
          </a:prstGeom>
        </p:spPr>
        <p:txBody>
          <a:bodyPr vert="horz" lIns="91440" tIns="45720" rIns="91440" bIns="45720" rtlCol="0" anchor="ctr"/>
          <a:lstStyle>
            <a:lvl1pPr algn="r">
              <a:defRPr sz="1200">
                <a:solidFill>
                  <a:schemeClr val="bg1"/>
                </a:solidFill>
              </a:defRPr>
            </a:lvl1pPr>
          </a:lstStyle>
          <a:p>
            <a:fld id="{F5924D8F-0AED-0D4B-9A03-2EDE66D03B0B}" type="slidenum">
              <a:rPr lang="en-US" smtClean="0"/>
              <a:pPr/>
              <a:t>‹#›</a:t>
            </a:fld>
            <a:endParaRPr lang="en-US" dirty="0"/>
          </a:p>
        </p:txBody>
      </p:sp>
      <p:sp>
        <p:nvSpPr>
          <p:cNvPr id="3" name="Subtitle and Date">
            <a:extLst>
              <a:ext uri="{FF2B5EF4-FFF2-40B4-BE49-F238E27FC236}">
                <a16:creationId xmlns:a16="http://schemas.microsoft.com/office/drawing/2014/main" id="{3C57EDFE-64F1-6D38-2181-82222A3726AE}"/>
              </a:ext>
            </a:extLst>
          </p:cNvPr>
          <p:cNvSpPr>
            <a:spLocks noGrp="1"/>
          </p:cNvSpPr>
          <p:nvPr>
            <p:ph sz="quarter" idx="10" hasCustomPrompt="1"/>
          </p:nvPr>
        </p:nvSpPr>
        <p:spPr>
          <a:xfrm>
            <a:off x="533401" y="5127344"/>
            <a:ext cx="11124435" cy="849210"/>
          </a:xfrm>
          <a:prstGeom prst="rect">
            <a:avLst/>
          </a:prstGeom>
        </p:spPr>
        <p:txBody>
          <a:bodyPr/>
          <a:lstStyle>
            <a:lvl1pPr marL="0" indent="0" algn="ctr">
              <a:buFontTx/>
              <a:buNone/>
              <a:tabLst>
                <a:tab pos="225425" algn="l"/>
              </a:tabLst>
              <a:defRPr sz="2400">
                <a:solidFill>
                  <a:schemeClr val="bg1"/>
                </a:solidFill>
                <a:latin typeface="+mj-lt"/>
              </a:defRPr>
            </a:lvl1pPr>
            <a:lvl2pPr marL="0" indent="0" algn="ctr" defTabSz="914400" rtl="0" eaLnBrk="1" latinLnBrk="0" hangingPunct="1">
              <a:lnSpc>
                <a:spcPct val="150000"/>
              </a:lnSpc>
              <a:buFont typeface="Arial" charset="0"/>
              <a:buNone/>
              <a:defRPr lang="en-US" sz="2000" kern="1200" dirty="0">
                <a:solidFill>
                  <a:schemeClr val="accent2"/>
                </a:solidFill>
                <a:latin typeface="+mn-lt"/>
                <a:ea typeface="+mn-ea"/>
                <a:cs typeface="+mn-cs"/>
              </a:defRPr>
            </a:lvl2pPr>
            <a:lvl3pPr marL="1143000" indent="-228600">
              <a:buFont typeface="LucidaGrande" charset="0"/>
              <a:buChar char="-"/>
              <a:defRPr sz="1800">
                <a:solidFill>
                  <a:srgbClr val="002061"/>
                </a:solidFill>
                <a:latin typeface="+mj-lt"/>
              </a:defRPr>
            </a:lvl3pPr>
            <a:lvl4pPr marL="1600200" indent="-228600">
              <a:buSzPct val="90000"/>
              <a:buFont typeface="LucidaGrande" charset="0"/>
              <a:buChar char="▸"/>
              <a:defRPr sz="1600">
                <a:solidFill>
                  <a:srgbClr val="002061"/>
                </a:solidFill>
                <a:latin typeface="+mj-lt"/>
              </a:defRPr>
            </a:lvl4pPr>
            <a:lvl5pPr marL="2057400" indent="-228600">
              <a:buSzPct val="80000"/>
              <a:buFont typeface="LucidaGrande" charset="0"/>
              <a:buChar char="◆"/>
              <a:defRPr sz="1600">
                <a:solidFill>
                  <a:srgbClr val="002061"/>
                </a:solidFill>
                <a:latin typeface="+mj-lt"/>
              </a:defRPr>
            </a:lvl5pPr>
          </a:lstStyle>
          <a:p>
            <a:pPr lvl="0"/>
            <a:r>
              <a:rPr lang="en-US" dirty="0"/>
              <a:t>Subtitle (optional)</a:t>
            </a:r>
          </a:p>
          <a:p>
            <a:pPr lvl="1"/>
            <a:r>
              <a:rPr lang="en-US" dirty="0"/>
              <a:t>Date (optional)</a:t>
            </a:r>
          </a:p>
        </p:txBody>
      </p:sp>
    </p:spTree>
    <p:extLst>
      <p:ext uri="{BB962C8B-B14F-4D97-AF65-F5344CB8AC3E}">
        <p14:creationId xmlns:p14="http://schemas.microsoft.com/office/powerpoint/2010/main" val="3919785329"/>
      </p:ext>
    </p:extLst>
  </p:cSld>
  <p:clrMapOvr>
    <a:masterClrMapping/>
  </p:clrMapOvr>
  <p:extLst>
    <p:ext uri="{DCECCB84-F9BA-43D5-87BE-67443E8EF086}">
      <p15:sldGuideLst xmlns:p15="http://schemas.microsoft.com/office/powerpoint/2012/main">
        <p15:guide id="1" orient="horz" pos="2568">
          <p15:clr>
            <a:srgbClr val="FBAE40"/>
          </p15:clr>
        </p15:guide>
        <p15:guide id="2" pos="3840">
          <p15:clr>
            <a:srgbClr val="FBAE40"/>
          </p15:clr>
        </p15:guide>
        <p15:guide id="3" orient="horz" pos="307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JWST Content Slide">
    <p:spTree>
      <p:nvGrpSpPr>
        <p:cNvPr id="1" name=""/>
        <p:cNvGrpSpPr/>
        <p:nvPr/>
      </p:nvGrpSpPr>
      <p:grpSpPr>
        <a:xfrm>
          <a:off x="0" y="0"/>
          <a:ext cx="0" cy="0"/>
          <a:chOff x="0" y="0"/>
          <a:chExt cx="0" cy="0"/>
        </a:xfrm>
      </p:grpSpPr>
      <p:sp>
        <p:nvSpPr>
          <p:cNvPr id="20" name="Title "/>
          <p:cNvSpPr>
            <a:spLocks noGrp="1"/>
          </p:cNvSpPr>
          <p:nvPr>
            <p:ph type="title"/>
          </p:nvPr>
        </p:nvSpPr>
        <p:spPr>
          <a:xfrm>
            <a:off x="1152144" y="585216"/>
            <a:ext cx="10448544" cy="625473"/>
          </a:xfrm>
          <a:prstGeom prst="rect">
            <a:avLst/>
          </a:prstGeom>
        </p:spPr>
        <p:txBody>
          <a:bodyPr>
            <a:normAutofit/>
          </a:bodyPr>
          <a:lstStyle>
            <a:lvl1pPr>
              <a:defRPr lang="en-US" sz="2500" spc="20" baseline="0" dirty="0">
                <a:solidFill>
                  <a:srgbClr val="002060"/>
                </a:solidFill>
                <a:latin typeface="Franklin Gothic Medium" panose="020B0603020102020204" pitchFamily="34" charset="0"/>
              </a:defRPr>
            </a:lvl1pPr>
          </a:lstStyle>
          <a:p>
            <a:pPr marL="0" lvl="0"/>
            <a:r>
              <a:rPr lang="en-US" dirty="0"/>
              <a:t>Click to edit Master title style</a:t>
            </a:r>
          </a:p>
        </p:txBody>
      </p:sp>
      <p:pic>
        <p:nvPicPr>
          <p:cNvPr id="21" name="Webb Icon">
            <a:extLs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5339" y="270960"/>
            <a:ext cx="1217959" cy="1069848"/>
          </a:xfrm>
          <a:prstGeom prst="rect">
            <a:avLst/>
          </a:prstGeom>
        </p:spPr>
      </p:pic>
      <p:cxnSp>
        <p:nvCxnSpPr>
          <p:cNvPr id="9" name="Line">
            <a:extLst>
              <a:ext uri="{C183D7F6-B498-43B3-948B-1728B52AA6E4}">
                <adec:decorative xmlns:adec="http://schemas.microsoft.com/office/drawing/2017/decorative" val="1"/>
              </a:ext>
            </a:extLst>
          </p:cNvPr>
          <p:cNvCxnSpPr/>
          <p:nvPr userDrawn="1"/>
        </p:nvCxnSpPr>
        <p:spPr>
          <a:xfrm>
            <a:off x="1091746" y="997580"/>
            <a:ext cx="10508942" cy="0"/>
          </a:xfrm>
          <a:prstGeom prst="line">
            <a:avLst/>
          </a:prstGeom>
          <a:ln w="63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 name="Content Text box">
            <a:extLst>
              <a:ext uri="{FF2B5EF4-FFF2-40B4-BE49-F238E27FC236}">
                <a16:creationId xmlns:a16="http://schemas.microsoft.com/office/drawing/2014/main" id="{C61EEFA1-93F6-C2A1-23EA-363945D4BE3E}"/>
              </a:ext>
            </a:extLst>
          </p:cNvPr>
          <p:cNvSpPr>
            <a:spLocks noGrp="1"/>
          </p:cNvSpPr>
          <p:nvPr>
            <p:ph sz="quarter" idx="10"/>
          </p:nvPr>
        </p:nvSpPr>
        <p:spPr>
          <a:xfrm>
            <a:off x="1017917" y="1236457"/>
            <a:ext cx="10423233" cy="4969176"/>
          </a:xfrm>
          <a:prstGeom prst="rect">
            <a:avLst/>
          </a:prstGeom>
        </p:spPr>
        <p:txBody>
          <a:bodyPr/>
          <a:lstStyle>
            <a:lvl1pPr marL="0" indent="0">
              <a:lnSpc>
                <a:spcPct val="120000"/>
              </a:lnSpc>
              <a:buFontTx/>
              <a:buNone/>
              <a:tabLst>
                <a:tab pos="225425" algn="l"/>
              </a:tabLst>
              <a:defRPr sz="2300">
                <a:solidFill>
                  <a:srgbClr val="002061"/>
                </a:solidFill>
                <a:latin typeface="+mj-lt"/>
              </a:defRPr>
            </a:lvl1pPr>
            <a:lvl2pPr marL="685800" indent="-228600">
              <a:lnSpc>
                <a:spcPct val="120000"/>
              </a:lnSpc>
              <a:spcBef>
                <a:spcPts val="800"/>
              </a:spcBef>
              <a:buFont typeface="Arial" charset="0"/>
              <a:buChar char="•"/>
              <a:defRPr sz="2000">
                <a:solidFill>
                  <a:srgbClr val="002061"/>
                </a:solidFill>
                <a:latin typeface="+mj-lt"/>
              </a:defRPr>
            </a:lvl2pPr>
            <a:lvl3pPr marL="1143000" indent="-228600">
              <a:lnSpc>
                <a:spcPct val="120000"/>
              </a:lnSpc>
              <a:spcBef>
                <a:spcPts val="800"/>
              </a:spcBef>
              <a:buFont typeface="LucidaGrande" charset="0"/>
              <a:buChar char="-"/>
              <a:defRPr sz="1800">
                <a:solidFill>
                  <a:srgbClr val="002061"/>
                </a:solidFill>
                <a:latin typeface="+mj-lt"/>
              </a:defRPr>
            </a:lvl3pPr>
            <a:lvl4pPr marL="1600200" indent="-228600">
              <a:lnSpc>
                <a:spcPct val="120000"/>
              </a:lnSpc>
              <a:spcBef>
                <a:spcPts val="800"/>
              </a:spcBef>
              <a:buSzPct val="90000"/>
              <a:buFont typeface="LucidaGrande" charset="0"/>
              <a:buChar char="▸"/>
              <a:defRPr sz="1600">
                <a:solidFill>
                  <a:srgbClr val="002061"/>
                </a:solidFill>
                <a:latin typeface="+mj-lt"/>
              </a:defRPr>
            </a:lvl4pPr>
            <a:lvl5pPr marL="2057400" indent="-228600">
              <a:lnSpc>
                <a:spcPct val="120000"/>
              </a:lnSpc>
              <a:spcBef>
                <a:spcPts val="800"/>
              </a:spcBef>
              <a:buSzPct val="80000"/>
              <a:buFont typeface="LucidaGrande" charset="0"/>
              <a:buChar char="◆"/>
              <a:defRPr sz="1600">
                <a:solidFill>
                  <a:srgbClr val="00206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8" name="STScI logo" descr="STScI logo">
            <a:extLst>
              <a:ext uri="{FF2B5EF4-FFF2-40B4-BE49-F238E27FC236}">
                <a16:creationId xmlns:a16="http://schemas.microsoft.com/office/drawing/2014/main" id="{FF04DA11-0307-8042-87F8-748BCF0460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8161" y="6490182"/>
            <a:ext cx="1188720" cy="162955"/>
          </a:xfrm>
          <a:prstGeom prst="rect">
            <a:avLst/>
          </a:prstGeom>
        </p:spPr>
      </p:pic>
      <p:sp>
        <p:nvSpPr>
          <p:cNvPr id="15" name="Slide Number">
            <a:extLst>
              <a:ext uri="{FF2B5EF4-FFF2-40B4-BE49-F238E27FC236}">
                <a16:creationId xmlns:a16="http://schemas.microsoft.com/office/drawing/2014/main" id="{C8A41853-DD13-024D-B785-B5A4487085C4}"/>
              </a:ext>
            </a:extLst>
          </p:cNvPr>
          <p:cNvSpPr>
            <a:spLocks noGrp="1"/>
          </p:cNvSpPr>
          <p:nvPr>
            <p:ph type="sldNum" sz="quarter" idx="4"/>
          </p:nvPr>
        </p:nvSpPr>
        <p:spPr>
          <a:xfrm>
            <a:off x="9258300" y="638519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924D8F-0AED-0D4B-9A03-2EDE66D03B0B}" type="slidenum">
              <a:rPr lang="en-US" smtClean="0"/>
              <a:t>‹#›</a:t>
            </a:fld>
            <a:endParaRPr lang="en-US"/>
          </a:p>
        </p:txBody>
      </p:sp>
    </p:spTree>
    <p:extLst>
      <p:ext uri="{BB962C8B-B14F-4D97-AF65-F5344CB8AC3E}">
        <p14:creationId xmlns:p14="http://schemas.microsoft.com/office/powerpoint/2010/main" val="2895720719"/>
      </p:ext>
    </p:extLst>
  </p:cSld>
  <p:clrMapOvr>
    <a:masterClrMapping/>
  </p:clrMapOvr>
  <p:extLst>
    <p:ext uri="{DCECCB84-F9BA-43D5-87BE-67443E8EF086}">
      <p15:sldGuideLst xmlns:p15="http://schemas.microsoft.com/office/powerpoint/2012/main">
        <p15:guide id="1" orient="horz" pos="552">
          <p15:clr>
            <a:srgbClr val="FBAE40"/>
          </p15:clr>
        </p15:guide>
        <p15:guide id="2" pos="67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93680-274E-3A4B-DB39-7738AEB08F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7B9507-1DE0-6168-F513-33078D0CDF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22DF36-F5F6-CE5F-E0C8-64885A305B55}"/>
              </a:ext>
            </a:extLst>
          </p:cNvPr>
          <p:cNvSpPr>
            <a:spLocks noGrp="1"/>
          </p:cNvSpPr>
          <p:nvPr>
            <p:ph type="dt" sz="half" idx="10"/>
          </p:nvPr>
        </p:nvSpPr>
        <p:spPr/>
        <p:txBody>
          <a:bodyPr/>
          <a:lstStyle/>
          <a:p>
            <a:fld id="{03159C28-8858-834A-BBA1-5ECDA4191FF5}" type="datetimeFigureOut">
              <a:rPr lang="en-US" smtClean="0"/>
              <a:t>6/27/24</a:t>
            </a:fld>
            <a:endParaRPr lang="en-US"/>
          </a:p>
        </p:txBody>
      </p:sp>
      <p:sp>
        <p:nvSpPr>
          <p:cNvPr id="5" name="Footer Placeholder 4">
            <a:extLst>
              <a:ext uri="{FF2B5EF4-FFF2-40B4-BE49-F238E27FC236}">
                <a16:creationId xmlns:a16="http://schemas.microsoft.com/office/drawing/2014/main" id="{0014DDBB-98C6-51E1-0C8B-7A76CE5AE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16C5F4-6BAA-E9B5-DF73-7E0E30B2CC7E}"/>
              </a:ext>
            </a:extLst>
          </p:cNvPr>
          <p:cNvSpPr>
            <a:spLocks noGrp="1"/>
          </p:cNvSpPr>
          <p:nvPr>
            <p:ph type="sldNum" sz="quarter" idx="12"/>
          </p:nvPr>
        </p:nvSpPr>
        <p:spPr/>
        <p:txBody>
          <a:bodyPr/>
          <a:lstStyle/>
          <a:p>
            <a:fld id="{69319E56-FF1E-084D-8900-641AB712B04A}" type="slidenum">
              <a:rPr lang="en-US" smtClean="0"/>
              <a:t>‹#›</a:t>
            </a:fld>
            <a:endParaRPr lang="en-US"/>
          </a:p>
        </p:txBody>
      </p:sp>
    </p:spTree>
    <p:extLst>
      <p:ext uri="{BB962C8B-B14F-4D97-AF65-F5344CB8AC3E}">
        <p14:creationId xmlns:p14="http://schemas.microsoft.com/office/powerpoint/2010/main" val="1069946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D4430-2548-B282-601C-6D14432620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051765-FFB9-5551-833D-67D685A268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1A36AA-EFAC-BC84-A04F-589859764C04}"/>
              </a:ext>
            </a:extLst>
          </p:cNvPr>
          <p:cNvSpPr>
            <a:spLocks noGrp="1"/>
          </p:cNvSpPr>
          <p:nvPr>
            <p:ph type="dt" sz="half" idx="10"/>
          </p:nvPr>
        </p:nvSpPr>
        <p:spPr/>
        <p:txBody>
          <a:bodyPr/>
          <a:lstStyle/>
          <a:p>
            <a:fld id="{03159C28-8858-834A-BBA1-5ECDA4191FF5}" type="datetimeFigureOut">
              <a:rPr lang="en-US" smtClean="0"/>
              <a:t>6/27/24</a:t>
            </a:fld>
            <a:endParaRPr lang="en-US"/>
          </a:p>
        </p:txBody>
      </p:sp>
      <p:sp>
        <p:nvSpPr>
          <p:cNvPr id="5" name="Footer Placeholder 4">
            <a:extLst>
              <a:ext uri="{FF2B5EF4-FFF2-40B4-BE49-F238E27FC236}">
                <a16:creationId xmlns:a16="http://schemas.microsoft.com/office/drawing/2014/main" id="{7DE5BB3C-9B9A-E04C-ED1F-299FE3E7DE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8F8549-353B-482F-913D-3A3BDF240D22}"/>
              </a:ext>
            </a:extLst>
          </p:cNvPr>
          <p:cNvSpPr>
            <a:spLocks noGrp="1"/>
          </p:cNvSpPr>
          <p:nvPr>
            <p:ph type="sldNum" sz="quarter" idx="12"/>
          </p:nvPr>
        </p:nvSpPr>
        <p:spPr/>
        <p:txBody>
          <a:bodyPr/>
          <a:lstStyle/>
          <a:p>
            <a:fld id="{69319E56-FF1E-084D-8900-641AB712B04A}" type="slidenum">
              <a:rPr lang="en-US" smtClean="0"/>
              <a:t>‹#›</a:t>
            </a:fld>
            <a:endParaRPr lang="en-US"/>
          </a:p>
        </p:txBody>
      </p:sp>
    </p:spTree>
    <p:extLst>
      <p:ext uri="{BB962C8B-B14F-4D97-AF65-F5344CB8AC3E}">
        <p14:creationId xmlns:p14="http://schemas.microsoft.com/office/powerpoint/2010/main" val="1332327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3CFCC-24EC-7679-68C6-87937650C1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882247-833B-D16F-D47A-16F5647B47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F736DB-C668-3003-EB43-DA813313F0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C4ED1F-E239-B3DD-17CD-8CB4DC875085}"/>
              </a:ext>
            </a:extLst>
          </p:cNvPr>
          <p:cNvSpPr>
            <a:spLocks noGrp="1"/>
          </p:cNvSpPr>
          <p:nvPr>
            <p:ph type="dt" sz="half" idx="10"/>
          </p:nvPr>
        </p:nvSpPr>
        <p:spPr/>
        <p:txBody>
          <a:bodyPr/>
          <a:lstStyle/>
          <a:p>
            <a:fld id="{03159C28-8858-834A-BBA1-5ECDA4191FF5}" type="datetimeFigureOut">
              <a:rPr lang="en-US" smtClean="0"/>
              <a:t>6/27/24</a:t>
            </a:fld>
            <a:endParaRPr lang="en-US"/>
          </a:p>
        </p:txBody>
      </p:sp>
      <p:sp>
        <p:nvSpPr>
          <p:cNvPr id="6" name="Footer Placeholder 5">
            <a:extLst>
              <a:ext uri="{FF2B5EF4-FFF2-40B4-BE49-F238E27FC236}">
                <a16:creationId xmlns:a16="http://schemas.microsoft.com/office/drawing/2014/main" id="{845A526A-53D3-B7C9-7E76-A66567778C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22A99E-62C4-0B37-38F5-44064F185E8D}"/>
              </a:ext>
            </a:extLst>
          </p:cNvPr>
          <p:cNvSpPr>
            <a:spLocks noGrp="1"/>
          </p:cNvSpPr>
          <p:nvPr>
            <p:ph type="sldNum" sz="quarter" idx="12"/>
          </p:nvPr>
        </p:nvSpPr>
        <p:spPr/>
        <p:txBody>
          <a:bodyPr/>
          <a:lstStyle/>
          <a:p>
            <a:fld id="{69319E56-FF1E-084D-8900-641AB712B04A}" type="slidenum">
              <a:rPr lang="en-US" smtClean="0"/>
              <a:t>‹#›</a:t>
            </a:fld>
            <a:endParaRPr lang="en-US"/>
          </a:p>
        </p:txBody>
      </p:sp>
    </p:spTree>
    <p:extLst>
      <p:ext uri="{BB962C8B-B14F-4D97-AF65-F5344CB8AC3E}">
        <p14:creationId xmlns:p14="http://schemas.microsoft.com/office/powerpoint/2010/main" val="614109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EE0D0-CE9D-F82F-2339-97394D1638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E85487-D3CB-93BA-6459-2F88964FA9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C5C7F9-E556-791B-B309-B546C2A7AA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01577B-E819-FD78-2ED6-7B30B48D33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DFB4A6-73A7-D21B-1A66-323AE71DD5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B25ACB-3A4C-6E0B-26AC-AED6FA77E0FC}"/>
              </a:ext>
            </a:extLst>
          </p:cNvPr>
          <p:cNvSpPr>
            <a:spLocks noGrp="1"/>
          </p:cNvSpPr>
          <p:nvPr>
            <p:ph type="dt" sz="half" idx="10"/>
          </p:nvPr>
        </p:nvSpPr>
        <p:spPr/>
        <p:txBody>
          <a:bodyPr/>
          <a:lstStyle/>
          <a:p>
            <a:fld id="{03159C28-8858-834A-BBA1-5ECDA4191FF5}" type="datetimeFigureOut">
              <a:rPr lang="en-US" smtClean="0"/>
              <a:t>6/27/24</a:t>
            </a:fld>
            <a:endParaRPr lang="en-US"/>
          </a:p>
        </p:txBody>
      </p:sp>
      <p:sp>
        <p:nvSpPr>
          <p:cNvPr id="8" name="Footer Placeholder 7">
            <a:extLst>
              <a:ext uri="{FF2B5EF4-FFF2-40B4-BE49-F238E27FC236}">
                <a16:creationId xmlns:a16="http://schemas.microsoft.com/office/drawing/2014/main" id="{15790724-EAC8-268C-429E-D9D55879FA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47EBEB-EFD3-5B23-CCC5-8DA6BFAF4F31}"/>
              </a:ext>
            </a:extLst>
          </p:cNvPr>
          <p:cNvSpPr>
            <a:spLocks noGrp="1"/>
          </p:cNvSpPr>
          <p:nvPr>
            <p:ph type="sldNum" sz="quarter" idx="12"/>
          </p:nvPr>
        </p:nvSpPr>
        <p:spPr/>
        <p:txBody>
          <a:bodyPr/>
          <a:lstStyle/>
          <a:p>
            <a:fld id="{69319E56-FF1E-084D-8900-641AB712B04A}" type="slidenum">
              <a:rPr lang="en-US" smtClean="0"/>
              <a:t>‹#›</a:t>
            </a:fld>
            <a:endParaRPr lang="en-US"/>
          </a:p>
        </p:txBody>
      </p:sp>
    </p:spTree>
    <p:extLst>
      <p:ext uri="{BB962C8B-B14F-4D97-AF65-F5344CB8AC3E}">
        <p14:creationId xmlns:p14="http://schemas.microsoft.com/office/powerpoint/2010/main" val="1032198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3976A-2962-DB71-23CE-80EE852325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520B42-6541-FFB4-51D9-19686A2BE36C}"/>
              </a:ext>
            </a:extLst>
          </p:cNvPr>
          <p:cNvSpPr>
            <a:spLocks noGrp="1"/>
          </p:cNvSpPr>
          <p:nvPr>
            <p:ph type="dt" sz="half" idx="10"/>
          </p:nvPr>
        </p:nvSpPr>
        <p:spPr/>
        <p:txBody>
          <a:bodyPr/>
          <a:lstStyle/>
          <a:p>
            <a:fld id="{03159C28-8858-834A-BBA1-5ECDA4191FF5}" type="datetimeFigureOut">
              <a:rPr lang="en-US" smtClean="0"/>
              <a:t>6/27/24</a:t>
            </a:fld>
            <a:endParaRPr lang="en-US"/>
          </a:p>
        </p:txBody>
      </p:sp>
      <p:sp>
        <p:nvSpPr>
          <p:cNvPr id="4" name="Footer Placeholder 3">
            <a:extLst>
              <a:ext uri="{FF2B5EF4-FFF2-40B4-BE49-F238E27FC236}">
                <a16:creationId xmlns:a16="http://schemas.microsoft.com/office/drawing/2014/main" id="{E15EDC36-3FB8-52E0-DE91-FA433094EF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C9CBE3-EB8C-103A-DB15-97AF992D7BA3}"/>
              </a:ext>
            </a:extLst>
          </p:cNvPr>
          <p:cNvSpPr>
            <a:spLocks noGrp="1"/>
          </p:cNvSpPr>
          <p:nvPr>
            <p:ph type="sldNum" sz="quarter" idx="12"/>
          </p:nvPr>
        </p:nvSpPr>
        <p:spPr/>
        <p:txBody>
          <a:bodyPr/>
          <a:lstStyle/>
          <a:p>
            <a:fld id="{69319E56-FF1E-084D-8900-641AB712B04A}" type="slidenum">
              <a:rPr lang="en-US" smtClean="0"/>
              <a:t>‹#›</a:t>
            </a:fld>
            <a:endParaRPr lang="en-US"/>
          </a:p>
        </p:txBody>
      </p:sp>
    </p:spTree>
    <p:extLst>
      <p:ext uri="{BB962C8B-B14F-4D97-AF65-F5344CB8AC3E}">
        <p14:creationId xmlns:p14="http://schemas.microsoft.com/office/powerpoint/2010/main" val="2027806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108FC5-0ACA-83AC-0B31-D0879246252C}"/>
              </a:ext>
            </a:extLst>
          </p:cNvPr>
          <p:cNvSpPr>
            <a:spLocks noGrp="1"/>
          </p:cNvSpPr>
          <p:nvPr>
            <p:ph type="dt" sz="half" idx="10"/>
          </p:nvPr>
        </p:nvSpPr>
        <p:spPr/>
        <p:txBody>
          <a:bodyPr/>
          <a:lstStyle/>
          <a:p>
            <a:fld id="{03159C28-8858-834A-BBA1-5ECDA4191FF5}" type="datetimeFigureOut">
              <a:rPr lang="en-US" smtClean="0"/>
              <a:t>6/27/24</a:t>
            </a:fld>
            <a:endParaRPr lang="en-US"/>
          </a:p>
        </p:txBody>
      </p:sp>
      <p:sp>
        <p:nvSpPr>
          <p:cNvPr id="3" name="Footer Placeholder 2">
            <a:extLst>
              <a:ext uri="{FF2B5EF4-FFF2-40B4-BE49-F238E27FC236}">
                <a16:creationId xmlns:a16="http://schemas.microsoft.com/office/drawing/2014/main" id="{0ACD0FFF-AF9D-77BC-6AD3-4D5832FA45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558CEF-D063-309B-AB32-749E03074791}"/>
              </a:ext>
            </a:extLst>
          </p:cNvPr>
          <p:cNvSpPr>
            <a:spLocks noGrp="1"/>
          </p:cNvSpPr>
          <p:nvPr>
            <p:ph type="sldNum" sz="quarter" idx="12"/>
          </p:nvPr>
        </p:nvSpPr>
        <p:spPr/>
        <p:txBody>
          <a:bodyPr/>
          <a:lstStyle/>
          <a:p>
            <a:fld id="{69319E56-FF1E-084D-8900-641AB712B04A}" type="slidenum">
              <a:rPr lang="en-US" smtClean="0"/>
              <a:t>‹#›</a:t>
            </a:fld>
            <a:endParaRPr lang="en-US"/>
          </a:p>
        </p:txBody>
      </p:sp>
    </p:spTree>
    <p:extLst>
      <p:ext uri="{BB962C8B-B14F-4D97-AF65-F5344CB8AC3E}">
        <p14:creationId xmlns:p14="http://schemas.microsoft.com/office/powerpoint/2010/main" val="784389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CBA7C-5861-89D2-DC88-5F5A15555F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2D7410-26D7-CC63-0759-9523B8673C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440EA8-77FF-F185-5D1C-B99018EC1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3ED933-1F4F-D3FB-6E39-CD51B9A375FD}"/>
              </a:ext>
            </a:extLst>
          </p:cNvPr>
          <p:cNvSpPr>
            <a:spLocks noGrp="1"/>
          </p:cNvSpPr>
          <p:nvPr>
            <p:ph type="dt" sz="half" idx="10"/>
          </p:nvPr>
        </p:nvSpPr>
        <p:spPr/>
        <p:txBody>
          <a:bodyPr/>
          <a:lstStyle/>
          <a:p>
            <a:fld id="{03159C28-8858-834A-BBA1-5ECDA4191FF5}" type="datetimeFigureOut">
              <a:rPr lang="en-US" smtClean="0"/>
              <a:t>6/27/24</a:t>
            </a:fld>
            <a:endParaRPr lang="en-US"/>
          </a:p>
        </p:txBody>
      </p:sp>
      <p:sp>
        <p:nvSpPr>
          <p:cNvPr id="6" name="Footer Placeholder 5">
            <a:extLst>
              <a:ext uri="{FF2B5EF4-FFF2-40B4-BE49-F238E27FC236}">
                <a16:creationId xmlns:a16="http://schemas.microsoft.com/office/drawing/2014/main" id="{C8BAF14A-41BE-F79E-DF2B-F3845C85EE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0BF594-7BDE-1934-1FFB-4AAC0A78B208}"/>
              </a:ext>
            </a:extLst>
          </p:cNvPr>
          <p:cNvSpPr>
            <a:spLocks noGrp="1"/>
          </p:cNvSpPr>
          <p:nvPr>
            <p:ph type="sldNum" sz="quarter" idx="12"/>
          </p:nvPr>
        </p:nvSpPr>
        <p:spPr/>
        <p:txBody>
          <a:bodyPr/>
          <a:lstStyle/>
          <a:p>
            <a:fld id="{69319E56-FF1E-084D-8900-641AB712B04A}" type="slidenum">
              <a:rPr lang="en-US" smtClean="0"/>
              <a:t>‹#›</a:t>
            </a:fld>
            <a:endParaRPr lang="en-US"/>
          </a:p>
        </p:txBody>
      </p:sp>
    </p:spTree>
    <p:extLst>
      <p:ext uri="{BB962C8B-B14F-4D97-AF65-F5344CB8AC3E}">
        <p14:creationId xmlns:p14="http://schemas.microsoft.com/office/powerpoint/2010/main" val="3092598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FC552-A81C-C6AE-FE75-8FA75D11D0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1A951C-E182-ACFC-F86B-57324CA80B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5DB329-9B71-D265-7992-CEA0AD8D36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9CB58A-2284-484E-7FA3-389733CE22E7}"/>
              </a:ext>
            </a:extLst>
          </p:cNvPr>
          <p:cNvSpPr>
            <a:spLocks noGrp="1"/>
          </p:cNvSpPr>
          <p:nvPr>
            <p:ph type="dt" sz="half" idx="10"/>
          </p:nvPr>
        </p:nvSpPr>
        <p:spPr/>
        <p:txBody>
          <a:bodyPr/>
          <a:lstStyle/>
          <a:p>
            <a:fld id="{03159C28-8858-834A-BBA1-5ECDA4191FF5}" type="datetimeFigureOut">
              <a:rPr lang="en-US" smtClean="0"/>
              <a:t>6/27/24</a:t>
            </a:fld>
            <a:endParaRPr lang="en-US"/>
          </a:p>
        </p:txBody>
      </p:sp>
      <p:sp>
        <p:nvSpPr>
          <p:cNvPr id="6" name="Footer Placeholder 5">
            <a:extLst>
              <a:ext uri="{FF2B5EF4-FFF2-40B4-BE49-F238E27FC236}">
                <a16:creationId xmlns:a16="http://schemas.microsoft.com/office/drawing/2014/main" id="{357877E9-C057-D2F2-C8F5-BE2703CBC6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4A4EA6-DE39-9590-73AD-6D93C9721DC6}"/>
              </a:ext>
            </a:extLst>
          </p:cNvPr>
          <p:cNvSpPr>
            <a:spLocks noGrp="1"/>
          </p:cNvSpPr>
          <p:nvPr>
            <p:ph type="sldNum" sz="quarter" idx="12"/>
          </p:nvPr>
        </p:nvSpPr>
        <p:spPr/>
        <p:txBody>
          <a:bodyPr/>
          <a:lstStyle/>
          <a:p>
            <a:fld id="{69319E56-FF1E-084D-8900-641AB712B04A}" type="slidenum">
              <a:rPr lang="en-US" smtClean="0"/>
              <a:t>‹#›</a:t>
            </a:fld>
            <a:endParaRPr lang="en-US"/>
          </a:p>
        </p:txBody>
      </p:sp>
    </p:spTree>
    <p:extLst>
      <p:ext uri="{BB962C8B-B14F-4D97-AF65-F5344CB8AC3E}">
        <p14:creationId xmlns:p14="http://schemas.microsoft.com/office/powerpoint/2010/main" val="2604520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55F15B-EC42-0EA6-61B9-15F66139FB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D151AF-5AB2-88AF-D990-36AFBCBB12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34D350-A232-1DA9-FEF3-A48C5606D3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159C28-8858-834A-BBA1-5ECDA4191FF5}" type="datetimeFigureOut">
              <a:rPr lang="en-US" smtClean="0"/>
              <a:t>6/27/24</a:t>
            </a:fld>
            <a:endParaRPr lang="en-US"/>
          </a:p>
        </p:txBody>
      </p:sp>
      <p:sp>
        <p:nvSpPr>
          <p:cNvPr id="5" name="Footer Placeholder 4">
            <a:extLst>
              <a:ext uri="{FF2B5EF4-FFF2-40B4-BE49-F238E27FC236}">
                <a16:creationId xmlns:a16="http://schemas.microsoft.com/office/drawing/2014/main" id="{71FAF789-66E5-F412-AAB9-9ED9886921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B3BD3E-43CE-1586-1F1D-C802B44D7D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319E56-FF1E-084D-8900-641AB712B04A}" type="slidenum">
              <a:rPr lang="en-US" smtClean="0"/>
              <a:t>‹#›</a:t>
            </a:fld>
            <a:endParaRPr lang="en-US"/>
          </a:p>
        </p:txBody>
      </p:sp>
    </p:spTree>
    <p:extLst>
      <p:ext uri="{BB962C8B-B14F-4D97-AF65-F5344CB8AC3E}">
        <p14:creationId xmlns:p14="http://schemas.microsoft.com/office/powerpoint/2010/main" val="2374179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emf"/><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hyperlink" Target="https://github.com/spacetelescope/jwst/blob/master/CHANGES.rst" TargetMode="External"/><Relationship Id="rId2" Type="http://schemas.openxmlformats.org/officeDocument/2006/relationships/hyperlink" Target="https://jwst-docs.stsci.edu/jwst-science-calibration-pipeline/jwst-operations-pipeline-build-information" TargetMode="External"/><Relationship Id="rId1" Type="http://schemas.openxmlformats.org/officeDocument/2006/relationships/slideLayout" Target="../slideLayouts/slideLayout13.xml"/><Relationship Id="rId4" Type="http://schemas.openxmlformats.org/officeDocument/2006/relationships/hyperlink" Target="https://jwst-crds.stsci.edu/display_all_context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github.com/spacetelescope/jwst/blob/master/CHANGES.rst" TargetMode="External"/><Relationship Id="rId2" Type="http://schemas.openxmlformats.org/officeDocument/2006/relationships/hyperlink" Target="https://jwst-docs.stsci.edu/jwst-science-calibration-pipeline/jwst-operations-pipeline-build-information" TargetMode="External"/><Relationship Id="rId1" Type="http://schemas.openxmlformats.org/officeDocument/2006/relationships/slideLayout" Target="../slideLayouts/slideLayout13.xml"/><Relationship Id="rId4" Type="http://schemas.openxmlformats.org/officeDocument/2006/relationships/hyperlink" Target="https://jwst-crds.stsci.edu/display_all_contexts/"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26" Type="http://schemas.openxmlformats.org/officeDocument/2006/relationships/image" Target="../media/image35.png"/><Relationship Id="rId3" Type="http://schemas.openxmlformats.org/officeDocument/2006/relationships/image" Target="../media/image12.pn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4.png"/><Relationship Id="rId2" Type="http://schemas.openxmlformats.org/officeDocument/2006/relationships/image" Target="../media/image11.png"/><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3.pn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png"/><Relationship Id="rId28" Type="http://schemas.openxmlformats.org/officeDocument/2006/relationships/image" Target="../media/image37.png"/><Relationship Id="rId10" Type="http://schemas.openxmlformats.org/officeDocument/2006/relationships/image" Target="../media/image19.png"/><Relationship Id="rId19" Type="http://schemas.openxmlformats.org/officeDocument/2006/relationships/image" Target="../media/image28.jpe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 Id="rId27"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13.xml"/><Relationship Id="rId4" Type="http://schemas.openxmlformats.org/officeDocument/2006/relationships/hyperlink" Target="https://jwst-pipeline.readthedocs.io/en/latest/jwst/pipeline/calwebb_detector1.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 Id="rId5" Type="http://schemas.openxmlformats.org/officeDocument/2006/relationships/hyperlink" Target="https://jwst-pipeline.readthedocs.io/en/latest/jwst/pipeline/calwebb_spec3.html" TargetMode="External"/><Relationship Id="rId4" Type="http://schemas.openxmlformats.org/officeDocument/2006/relationships/hyperlink" Target="https://jwst-pipeline.readthedocs.io/en/latest/jwst/pipeline/calwebb_spec2.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ckground Image" descr="Background image with half sphere overlayed on top of several space images.">
            <a:extLst>
              <a:ext uri="{FF2B5EF4-FFF2-40B4-BE49-F238E27FC236}">
                <a16:creationId xmlns:a16="http://schemas.microsoft.com/office/drawing/2014/main" id="{422612C7-B14E-1569-F491-4789D0BF665D}"/>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574" y="0"/>
            <a:ext cx="12190545" cy="6860612"/>
          </a:xfrm>
          <a:prstGeom prst="rect">
            <a:avLst/>
          </a:prstGeom>
          <a:blipFill dpi="0" rotWithShape="1">
            <a:blip r:embed="rId4">
              <a:alphaModFix amt="1000"/>
            </a:blip>
            <a:srcRect/>
            <a:tile tx="0" ty="0" sx="100000" sy="100000" flip="none" algn="tl"/>
          </a:blipFill>
          <a:effectLst>
            <a:softEdge rad="0"/>
          </a:effectLst>
        </p:spPr>
      </p:pic>
      <p:sp>
        <p:nvSpPr>
          <p:cNvPr id="3" name="Presentation Title"/>
          <p:cNvSpPr>
            <a:spLocks noGrp="1"/>
          </p:cNvSpPr>
          <p:nvPr>
            <p:ph type="title"/>
          </p:nvPr>
        </p:nvSpPr>
        <p:spPr>
          <a:xfrm>
            <a:off x="533400" y="4340543"/>
            <a:ext cx="11125200" cy="558800"/>
          </a:xfrm>
        </p:spPr>
        <p:txBody>
          <a:bodyPr/>
          <a:lstStyle/>
          <a:p>
            <a:r>
              <a:rPr lang="en-US" b="0" i="0" dirty="0">
                <a:effectLst/>
              </a:rPr>
              <a:t>JWST </a:t>
            </a:r>
            <a:r>
              <a:rPr lang="en-US" b="0" i="0" dirty="0" err="1">
                <a:effectLst/>
              </a:rPr>
              <a:t>NIRSpec</a:t>
            </a:r>
            <a:r>
              <a:rPr lang="en-US" b="0" i="0" dirty="0">
                <a:effectLst/>
              </a:rPr>
              <a:t> MOS Data Reduction</a:t>
            </a:r>
            <a:endParaRPr lang="en-US" dirty="0"/>
          </a:p>
        </p:txBody>
      </p:sp>
      <p:sp>
        <p:nvSpPr>
          <p:cNvPr id="5" name="Slide Number">
            <a:extLst>
              <a:ext uri="{FF2B5EF4-FFF2-40B4-BE49-F238E27FC236}">
                <a16:creationId xmlns:a16="http://schemas.microsoft.com/office/drawing/2014/main" id="{A7659C38-8C3D-1041-BCD2-1F288BBF3454}"/>
              </a:ext>
            </a:extLst>
          </p:cNvPr>
          <p:cNvSpPr>
            <a:spLocks noGrp="1"/>
          </p:cNvSpPr>
          <p:nvPr>
            <p:ph type="sldNum" sz="quarter" idx="4"/>
          </p:nvPr>
        </p:nvSpPr>
        <p:spPr/>
        <p:txBody>
          <a:bodyPr vert="horz" lIns="91440" tIns="45720" rIns="91440" bIns="45720" rtlCol="0" anchor="ctr"/>
          <a:lstStyle>
            <a:lvl1pPr algn="r">
              <a:defRPr sz="1200">
                <a:solidFill>
                  <a:schemeClr val="bg1"/>
                </a:solidFill>
              </a:defRPr>
            </a:lvl1pPr>
          </a:lstStyle>
          <a:p>
            <a:fld id="{F5924D8F-0AED-0D4B-9A03-2EDE66D03B0B}" type="slidenum">
              <a:rPr lang="en-US" smtClean="0"/>
              <a:pPr/>
              <a:t>1</a:t>
            </a:fld>
            <a:endParaRPr lang="en-US" dirty="0"/>
          </a:p>
        </p:txBody>
      </p:sp>
      <p:pic>
        <p:nvPicPr>
          <p:cNvPr id="7" name="STScI logo" descr="STScI logo">
            <a:extLst>
              <a:ext uri="{FF2B5EF4-FFF2-40B4-BE49-F238E27FC236}">
                <a16:creationId xmlns:a16="http://schemas.microsoft.com/office/drawing/2014/main" id="{DC1D0F94-A72B-AB6F-926A-822AFC680C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flipH="1" flipV="1">
            <a:off x="4766181" y="567034"/>
            <a:ext cx="2655036" cy="1680045"/>
          </a:xfrm>
          <a:prstGeom prst="rect">
            <a:avLst/>
          </a:prstGeom>
        </p:spPr>
      </p:pic>
      <p:sp>
        <p:nvSpPr>
          <p:cNvPr id="10" name="Tagline">
            <a:extLst>
              <a:ext uri="{FF2B5EF4-FFF2-40B4-BE49-F238E27FC236}">
                <a16:creationId xmlns:a16="http://schemas.microsoft.com/office/drawing/2014/main" id="{AD2257D6-7624-E288-FFC4-60779E369F16}"/>
              </a:ext>
            </a:extLst>
          </p:cNvPr>
          <p:cNvSpPr txBox="1"/>
          <p:nvPr/>
        </p:nvSpPr>
        <p:spPr>
          <a:xfrm>
            <a:off x="3242730" y="2350177"/>
            <a:ext cx="5723467" cy="877163"/>
          </a:xfrm>
          <a:prstGeom prst="rect">
            <a:avLst/>
          </a:prstGeom>
          <a:noFill/>
          <a:effectLst>
            <a:glow>
              <a:schemeClr val="accent1">
                <a:alpha val="40000"/>
              </a:schemeClr>
            </a:glow>
            <a:outerShdw blurRad="12700" dist="12700" dir="2400000" algn="tl" rotWithShape="0">
              <a:prstClr val="black">
                <a:alpha val="0"/>
              </a:prstClr>
            </a:outerShdw>
          </a:effectLst>
        </p:spPr>
        <p:txBody>
          <a:bodyPr wrap="square" rtlCol="0" anchor="t" anchorCtr="0">
            <a:spAutoFit/>
          </a:bodyPr>
          <a:lstStyle/>
          <a:p>
            <a:pPr algn="ctr"/>
            <a:r>
              <a:rPr lang="en-US" sz="1700" spc="150" baseline="0" dirty="0">
                <a:solidFill>
                  <a:srgbClr val="00B0F0"/>
                </a:solidFill>
                <a:latin typeface="Franklin Gothic Medium Cond" charset="0"/>
                <a:ea typeface="Franklin Gothic Medium Cond" charset="0"/>
                <a:cs typeface="Franklin Gothic Medium Cond" charset="0"/>
              </a:rPr>
              <a:t>EXPANDING THE FRONTIERS OF SPACE ASTRONOMY</a:t>
            </a:r>
          </a:p>
          <a:p>
            <a:pPr algn="ctr"/>
            <a:endParaRPr lang="en-US" sz="1700" spc="150" baseline="0" dirty="0">
              <a:solidFill>
                <a:schemeClr val="bg1"/>
              </a:solidFill>
              <a:latin typeface="Franklin Gothic Medium Cond" charset="0"/>
              <a:ea typeface="Franklin Gothic Medium Cond" charset="0"/>
              <a:cs typeface="Franklin Gothic Medium Cond" charset="0"/>
            </a:endParaRPr>
          </a:p>
          <a:p>
            <a:endParaRPr lang="en-US" sz="1700" spc="150" baseline="0" dirty="0">
              <a:solidFill>
                <a:schemeClr val="bg1"/>
              </a:solidFill>
              <a:latin typeface="Franklin Gothic Medium Cond" charset="0"/>
              <a:ea typeface="Franklin Gothic Medium Cond" charset="0"/>
              <a:cs typeface="Franklin Gothic Medium Cond" charset="0"/>
            </a:endParaRPr>
          </a:p>
        </p:txBody>
      </p:sp>
      <p:sp>
        <p:nvSpPr>
          <p:cNvPr id="4" name="Subtitle Textbox">
            <a:extLst>
              <a:ext uri="{FF2B5EF4-FFF2-40B4-BE49-F238E27FC236}">
                <a16:creationId xmlns:a16="http://schemas.microsoft.com/office/drawing/2014/main" id="{65A35CC3-67AD-2370-642E-4C0FBC37A87B}"/>
              </a:ext>
            </a:extLst>
          </p:cNvPr>
          <p:cNvSpPr>
            <a:spLocks noGrp="1"/>
          </p:cNvSpPr>
          <p:nvPr>
            <p:ph sz="quarter" idx="10"/>
          </p:nvPr>
        </p:nvSpPr>
        <p:spPr>
          <a:xfrm>
            <a:off x="533401" y="5127344"/>
            <a:ext cx="11124435" cy="1175922"/>
          </a:xfrm>
        </p:spPr>
        <p:txBody>
          <a:bodyPr>
            <a:normAutofit fontScale="92500" lnSpcReduction="10000"/>
          </a:bodyPr>
          <a:lstStyle/>
          <a:p>
            <a:r>
              <a:rPr lang="en-US" dirty="0"/>
              <a:t>Dan Coe &amp; Kayli </a:t>
            </a:r>
            <a:r>
              <a:rPr lang="en-US" dirty="0" err="1"/>
              <a:t>Glidic</a:t>
            </a:r>
            <a:endParaRPr lang="en-US" dirty="0"/>
          </a:p>
          <a:p>
            <a:r>
              <a:rPr lang="en-US" dirty="0" err="1"/>
              <a:t>STScI</a:t>
            </a:r>
            <a:r>
              <a:rPr lang="en-US" dirty="0"/>
              <a:t> </a:t>
            </a:r>
            <a:r>
              <a:rPr lang="en-US" dirty="0" err="1"/>
              <a:t>JWebbinar</a:t>
            </a:r>
            <a:r>
              <a:rPr lang="en-US" dirty="0"/>
              <a:t> #33</a:t>
            </a:r>
          </a:p>
          <a:p>
            <a:r>
              <a:rPr lang="en-US" dirty="0"/>
              <a:t>June 27, 2024</a:t>
            </a:r>
          </a:p>
        </p:txBody>
      </p:sp>
      <p:cxnSp>
        <p:nvCxnSpPr>
          <p:cNvPr id="6" name="Line">
            <a:extLst>
              <a:ext uri="{FF2B5EF4-FFF2-40B4-BE49-F238E27FC236}">
                <a16:creationId xmlns:a16="http://schemas.microsoft.com/office/drawing/2014/main" id="{B431E3CD-C70B-F3AB-76A2-F943018A49EB}"/>
              </a:ext>
              <a:ext uri="{C183D7F6-B498-43B3-948B-1728B52AA6E4}">
                <adec:decorative xmlns:adec="http://schemas.microsoft.com/office/drawing/2017/decorative" val="1"/>
              </a:ext>
            </a:extLst>
          </p:cNvPr>
          <p:cNvCxnSpPr/>
          <p:nvPr/>
        </p:nvCxnSpPr>
        <p:spPr>
          <a:xfrm>
            <a:off x="533401" y="4965192"/>
            <a:ext cx="11124435" cy="674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0719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EF2CCB-0B93-E5B8-F46D-8CE2ED27F133}"/>
              </a:ext>
            </a:extLst>
          </p:cNvPr>
          <p:cNvSpPr>
            <a:spLocks noGrp="1"/>
          </p:cNvSpPr>
          <p:nvPr>
            <p:ph type="title"/>
          </p:nvPr>
        </p:nvSpPr>
        <p:spPr>
          <a:xfrm>
            <a:off x="1152144" y="420576"/>
            <a:ext cx="10448544" cy="625473"/>
          </a:xfrm>
        </p:spPr>
        <p:txBody>
          <a:bodyPr/>
          <a:lstStyle/>
          <a:p>
            <a:r>
              <a:rPr lang="en-US" dirty="0"/>
              <a:t>Improvements to pipeline and </a:t>
            </a:r>
            <a:r>
              <a:rPr lang="en-US" dirty="0">
                <a:solidFill>
                  <a:srgbClr val="C55A11"/>
                </a:solidFill>
              </a:rPr>
              <a:t>calibration</a:t>
            </a:r>
          </a:p>
        </p:txBody>
      </p:sp>
      <p:sp>
        <p:nvSpPr>
          <p:cNvPr id="5" name="Content Placeholder 4">
            <a:extLst>
              <a:ext uri="{FF2B5EF4-FFF2-40B4-BE49-F238E27FC236}">
                <a16:creationId xmlns:a16="http://schemas.microsoft.com/office/drawing/2014/main" id="{E4EF949E-470C-0E10-01DD-B395C25696E0}"/>
              </a:ext>
            </a:extLst>
          </p:cNvPr>
          <p:cNvSpPr>
            <a:spLocks noGrp="1"/>
          </p:cNvSpPr>
          <p:nvPr>
            <p:ph sz="quarter" idx="10"/>
          </p:nvPr>
        </p:nvSpPr>
        <p:spPr/>
        <p:txBody>
          <a:bodyPr>
            <a:normAutofit fontScale="92500" lnSpcReduction="20000"/>
          </a:bodyPr>
          <a:lstStyle/>
          <a:p>
            <a:r>
              <a:rPr lang="en-US" dirty="0"/>
              <a:t>2D data</a:t>
            </a:r>
          </a:p>
          <a:p>
            <a:pPr marL="342900" indent="-342900">
              <a:buFont typeface="Arial" panose="020B0604020202020204" pitchFamily="34" charset="0"/>
              <a:buChar char="•"/>
            </a:pPr>
            <a:r>
              <a:rPr lang="en-US" dirty="0"/>
              <a:t>Snowball correction turned on by default</a:t>
            </a:r>
          </a:p>
          <a:p>
            <a:pPr marL="342900" indent="-342900">
              <a:buFont typeface="Arial" panose="020B0604020202020204" pitchFamily="34" charset="0"/>
              <a:buChar char="•"/>
            </a:pPr>
            <a:r>
              <a:rPr lang="en-US" dirty="0" err="1"/>
              <a:t>NSClean</a:t>
            </a:r>
            <a:r>
              <a:rPr lang="en-US" dirty="0"/>
              <a:t> 1/f noise removal (optional pipeline step)</a:t>
            </a:r>
          </a:p>
          <a:p>
            <a:pPr marL="342900" indent="-342900">
              <a:buFont typeface="Arial" panose="020B0604020202020204" pitchFamily="34" charset="0"/>
              <a:buChar char="•"/>
            </a:pPr>
            <a:r>
              <a:rPr lang="en-US" dirty="0">
                <a:solidFill>
                  <a:srgbClr val="C55A11"/>
                </a:solidFill>
              </a:rPr>
              <a:t>F-flats &amp; S-flats</a:t>
            </a:r>
          </a:p>
          <a:p>
            <a:r>
              <a:rPr lang="en-US" dirty="0"/>
              <a:t>2D spectrum extraction</a:t>
            </a:r>
          </a:p>
          <a:p>
            <a:pPr marL="342900" indent="-342900">
              <a:buFont typeface="Arial" panose="020B0604020202020204" pitchFamily="34" charset="0"/>
              <a:buChar char="•"/>
            </a:pPr>
            <a:r>
              <a:rPr lang="en-US" dirty="0"/>
              <a:t>Increased 2D extraction size (reduces edge effects in resampling)</a:t>
            </a:r>
          </a:p>
          <a:p>
            <a:r>
              <a:rPr lang="en-US" dirty="0"/>
              <a:t>1D spectrum extraction</a:t>
            </a:r>
          </a:p>
          <a:p>
            <a:pPr marL="342900" indent="-342900">
              <a:buFont typeface="Arial" panose="020B0604020202020204" pitchFamily="34" charset="0"/>
              <a:buChar char="•"/>
            </a:pPr>
            <a:r>
              <a:rPr lang="en-US" dirty="0"/>
              <a:t>Improved aperture positioning based on expected source position</a:t>
            </a:r>
          </a:p>
          <a:p>
            <a:pPr marL="342900" indent="-342900">
              <a:buFont typeface="Arial" panose="020B0604020202020204" pitchFamily="34" charset="0"/>
              <a:buChar char="•"/>
            </a:pPr>
            <a:r>
              <a:rPr lang="en-US" dirty="0"/>
              <a:t>1D extraction size decreased to 6 pixels (previously 8 pixels)</a:t>
            </a:r>
          </a:p>
          <a:p>
            <a:pPr marL="342900" indent="-342900">
              <a:buFont typeface="Arial" panose="020B0604020202020204" pitchFamily="34" charset="0"/>
              <a:buChar char="•"/>
            </a:pPr>
            <a:r>
              <a:rPr lang="en-US" dirty="0">
                <a:solidFill>
                  <a:srgbClr val="C55A11"/>
                </a:solidFill>
              </a:rPr>
              <a:t>Pathloss corrections updated</a:t>
            </a:r>
          </a:p>
          <a:p>
            <a:pPr marL="342900" indent="-342900">
              <a:buFont typeface="Arial" panose="020B0604020202020204" pitchFamily="34" charset="0"/>
              <a:buChar char="•"/>
            </a:pPr>
            <a:r>
              <a:rPr lang="en-US" dirty="0" err="1">
                <a:solidFill>
                  <a:srgbClr val="C55A11"/>
                </a:solidFill>
              </a:rPr>
              <a:t>Barshadow</a:t>
            </a:r>
            <a:r>
              <a:rPr lang="en-US" dirty="0">
                <a:solidFill>
                  <a:srgbClr val="C55A11"/>
                </a:solidFill>
              </a:rPr>
              <a:t> corrections updated</a:t>
            </a:r>
          </a:p>
        </p:txBody>
      </p:sp>
      <p:graphicFrame>
        <p:nvGraphicFramePr>
          <p:cNvPr id="3" name="Table 2">
            <a:extLst>
              <a:ext uri="{FF2B5EF4-FFF2-40B4-BE49-F238E27FC236}">
                <a16:creationId xmlns:a16="http://schemas.microsoft.com/office/drawing/2014/main" id="{D81ADC2F-FBCF-73F2-5A44-209F88361A3F}"/>
              </a:ext>
            </a:extLst>
          </p:cNvPr>
          <p:cNvGraphicFramePr>
            <a:graphicFrameLocks noGrp="1"/>
          </p:cNvGraphicFramePr>
          <p:nvPr>
            <p:extLst>
              <p:ext uri="{D42A27DB-BD31-4B8C-83A1-F6EECF244321}">
                <p14:modId xmlns:p14="http://schemas.microsoft.com/office/powerpoint/2010/main" val="1066660927"/>
              </p:ext>
            </p:extLst>
          </p:nvPr>
        </p:nvGraphicFramePr>
        <p:xfrm>
          <a:off x="5662149" y="1114819"/>
          <a:ext cx="6641429" cy="502920"/>
        </p:xfrm>
        <a:graphic>
          <a:graphicData uri="http://schemas.openxmlformats.org/drawingml/2006/table">
            <a:tbl>
              <a:tblPr firstRow="1" bandRow="1">
                <a:tableStyleId>{2D5ABB26-0587-4C30-8999-92F81FD0307C}</a:tableStyleId>
              </a:tblPr>
              <a:tblGrid>
                <a:gridCol w="502058">
                  <a:extLst>
                    <a:ext uri="{9D8B030D-6E8A-4147-A177-3AD203B41FA5}">
                      <a16:colId xmlns:a16="http://schemas.microsoft.com/office/drawing/2014/main" val="3981453792"/>
                    </a:ext>
                  </a:extLst>
                </a:gridCol>
                <a:gridCol w="6139371">
                  <a:extLst>
                    <a:ext uri="{9D8B030D-6E8A-4147-A177-3AD203B41FA5}">
                      <a16:colId xmlns:a16="http://schemas.microsoft.com/office/drawing/2014/main" val="553518591"/>
                    </a:ext>
                  </a:extLst>
                </a:gridCol>
              </a:tblGrid>
              <a:tr h="370840">
                <a:tc>
                  <a:txBody>
                    <a:bodyPr/>
                    <a:lstStyle/>
                    <a:p>
                      <a:r>
                        <a:rPr lang="en-US" sz="1100" dirty="0" err="1">
                          <a:solidFill>
                            <a:srgbClr val="001F61"/>
                          </a:solidFill>
                        </a:rPr>
                        <a:t>JDox</a:t>
                      </a:r>
                      <a:r>
                        <a:rPr lang="en-US" sz="1100" dirty="0">
                          <a:solidFill>
                            <a:srgbClr val="001F61"/>
                          </a:solidFill>
                        </a:rPr>
                        <a:t>:</a:t>
                      </a:r>
                    </a:p>
                    <a:p>
                      <a:r>
                        <a:rPr lang="en-US" sz="1100" dirty="0" err="1">
                          <a:solidFill>
                            <a:srgbClr val="001F61"/>
                          </a:solidFill>
                        </a:rPr>
                        <a:t>Github</a:t>
                      </a:r>
                      <a:r>
                        <a:rPr lang="en-US" sz="1100" dirty="0">
                          <a:solidFill>
                            <a:srgbClr val="001F61"/>
                          </a:solidFill>
                        </a:rPr>
                        <a:t>:</a:t>
                      </a:r>
                    </a:p>
                    <a:p>
                      <a:r>
                        <a:rPr lang="en-US" sz="1100" dirty="0">
                          <a:solidFill>
                            <a:srgbClr val="C55A11"/>
                          </a:solidFill>
                        </a:rPr>
                        <a:t>CRDS:</a:t>
                      </a:r>
                      <a:endParaRPr lang="en-US" sz="1100" dirty="0"/>
                    </a:p>
                  </a:txBody>
                  <a:tcPr marL="0" marR="0" marT="0" marB="0"/>
                </a:tc>
                <a:tc>
                  <a:txBody>
                    <a:bodyPr/>
                    <a:lstStyle/>
                    <a:p>
                      <a:r>
                        <a:rPr lang="en-US" sz="1100" dirty="0">
                          <a:hlinkClick r:id="rId2"/>
                        </a:rPr>
                        <a:t>https://jwst-docs.stsci.edu/jwst-science-calibration-pipeline/jwst-operations-pipeline-build-information</a:t>
                      </a:r>
                      <a:endParaRPr lang="en-US" sz="1100" dirty="0"/>
                    </a:p>
                    <a:p>
                      <a:r>
                        <a:rPr lang="en-US" sz="1100" dirty="0">
                          <a:hlinkClick r:id="rId3"/>
                        </a:rPr>
                        <a:t>https://github.com/spacetelescope/jwst/blob/master/CHANGES.rst</a:t>
                      </a:r>
                      <a:endParaRPr lang="en-US" sz="1100" dirty="0"/>
                    </a:p>
                    <a:p>
                      <a:r>
                        <a:rPr lang="en-US" sz="1100" dirty="0">
                          <a:hlinkClick r:id="rId4"/>
                        </a:rPr>
                        <a:t>https://jwst-crds.stsci.edu/display_all_contexts/</a:t>
                      </a:r>
                      <a:endParaRPr lang="en-US" sz="1100" dirty="0"/>
                    </a:p>
                  </a:txBody>
                  <a:tcPr marL="0" marR="0" marT="0" marB="0"/>
                </a:tc>
                <a:extLst>
                  <a:ext uri="{0D108BD9-81ED-4DB2-BD59-A6C34878D82A}">
                    <a16:rowId xmlns:a16="http://schemas.microsoft.com/office/drawing/2014/main" val="159483491"/>
                  </a:ext>
                </a:extLst>
              </a:tr>
            </a:tbl>
          </a:graphicData>
        </a:graphic>
      </p:graphicFrame>
    </p:spTree>
    <p:extLst>
      <p:ext uri="{BB962C8B-B14F-4D97-AF65-F5344CB8AC3E}">
        <p14:creationId xmlns:p14="http://schemas.microsoft.com/office/powerpoint/2010/main" val="555575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EF2CCB-0B93-E5B8-F46D-8CE2ED27F133}"/>
              </a:ext>
            </a:extLst>
          </p:cNvPr>
          <p:cNvSpPr>
            <a:spLocks noGrp="1"/>
          </p:cNvSpPr>
          <p:nvPr>
            <p:ph type="title"/>
          </p:nvPr>
        </p:nvSpPr>
        <p:spPr>
          <a:xfrm>
            <a:off x="1152144" y="420576"/>
            <a:ext cx="10448544" cy="625473"/>
          </a:xfrm>
        </p:spPr>
        <p:txBody>
          <a:bodyPr/>
          <a:lstStyle/>
          <a:p>
            <a:r>
              <a:rPr lang="en-US" dirty="0"/>
              <a:t>More work to do improving pipeline and </a:t>
            </a:r>
            <a:r>
              <a:rPr lang="en-US" dirty="0">
                <a:solidFill>
                  <a:srgbClr val="C55A11"/>
                </a:solidFill>
              </a:rPr>
              <a:t>calibration</a:t>
            </a:r>
          </a:p>
        </p:txBody>
      </p:sp>
      <p:sp>
        <p:nvSpPr>
          <p:cNvPr id="5" name="Content Placeholder 4">
            <a:extLst>
              <a:ext uri="{FF2B5EF4-FFF2-40B4-BE49-F238E27FC236}">
                <a16:creationId xmlns:a16="http://schemas.microsoft.com/office/drawing/2014/main" id="{E4EF949E-470C-0E10-01DD-B395C25696E0}"/>
              </a:ext>
            </a:extLst>
          </p:cNvPr>
          <p:cNvSpPr>
            <a:spLocks noGrp="1"/>
          </p:cNvSpPr>
          <p:nvPr>
            <p:ph sz="quarter" idx="10"/>
          </p:nvPr>
        </p:nvSpPr>
        <p:spPr/>
        <p:txBody>
          <a:bodyPr>
            <a:normAutofit/>
          </a:bodyPr>
          <a:lstStyle/>
          <a:p>
            <a:r>
              <a:rPr lang="en-US" dirty="0"/>
              <a:t>2D data</a:t>
            </a:r>
          </a:p>
          <a:p>
            <a:pPr marL="342900" indent="-342900">
              <a:buFont typeface="Arial" panose="020B0604020202020204" pitchFamily="34" charset="0"/>
              <a:buChar char="•"/>
            </a:pPr>
            <a:r>
              <a:rPr lang="en-US" dirty="0"/>
              <a:t>Outlier rejection</a:t>
            </a:r>
          </a:p>
          <a:p>
            <a:r>
              <a:rPr lang="en-US" dirty="0"/>
              <a:t>2D spectrum extraction</a:t>
            </a:r>
          </a:p>
          <a:p>
            <a:pPr marL="342900" indent="-342900">
              <a:buFont typeface="Arial" panose="020B0604020202020204" pitchFamily="34" charset="0"/>
              <a:buChar char="•"/>
            </a:pPr>
            <a:r>
              <a:rPr lang="en-US" dirty="0"/>
              <a:t>More precise flux conservation for spectral resampling</a:t>
            </a:r>
          </a:p>
          <a:p>
            <a:r>
              <a:rPr lang="en-US" dirty="0"/>
              <a:t>1D spectrum extraction</a:t>
            </a:r>
          </a:p>
          <a:p>
            <a:pPr marL="342900" indent="-342900">
              <a:buFont typeface="Arial" panose="020B0604020202020204" pitchFamily="34" charset="0"/>
              <a:buChar char="•"/>
            </a:pPr>
            <a:r>
              <a:rPr lang="en-US" dirty="0"/>
              <a:t>option to extract from unrectified data, including optimal / PSF-based</a:t>
            </a:r>
          </a:p>
          <a:p>
            <a:pPr marL="342900" indent="-342900">
              <a:buFont typeface="Arial" panose="020B0604020202020204" pitchFamily="34" charset="0"/>
              <a:buChar char="•"/>
            </a:pPr>
            <a:r>
              <a:rPr lang="en-US" dirty="0" err="1"/>
              <a:t>wavecorr</a:t>
            </a:r>
            <a:r>
              <a:rPr lang="en-US" dirty="0"/>
              <a:t> improvements</a:t>
            </a:r>
          </a:p>
          <a:p>
            <a:r>
              <a:rPr lang="en-US" dirty="0">
                <a:solidFill>
                  <a:srgbClr val="C55A11"/>
                </a:solidFill>
              </a:rPr>
              <a:t>Calibration programs</a:t>
            </a:r>
          </a:p>
          <a:p>
            <a:pPr marL="342900" indent="-342900">
              <a:buFont typeface="Arial" panose="020B0604020202020204" pitchFamily="34" charset="0"/>
              <a:buChar char="•"/>
            </a:pPr>
            <a:r>
              <a:rPr lang="en-US" dirty="0">
                <a:solidFill>
                  <a:srgbClr val="C55A11"/>
                </a:solidFill>
              </a:rPr>
              <a:t>both internal and led by the community</a:t>
            </a:r>
          </a:p>
        </p:txBody>
      </p:sp>
      <p:graphicFrame>
        <p:nvGraphicFramePr>
          <p:cNvPr id="3" name="Table 2">
            <a:extLst>
              <a:ext uri="{FF2B5EF4-FFF2-40B4-BE49-F238E27FC236}">
                <a16:creationId xmlns:a16="http://schemas.microsoft.com/office/drawing/2014/main" id="{D81ADC2F-FBCF-73F2-5A44-209F88361A3F}"/>
              </a:ext>
            </a:extLst>
          </p:cNvPr>
          <p:cNvGraphicFramePr>
            <a:graphicFrameLocks noGrp="1"/>
          </p:cNvGraphicFramePr>
          <p:nvPr/>
        </p:nvGraphicFramePr>
        <p:xfrm>
          <a:off x="5662149" y="1114819"/>
          <a:ext cx="6641429" cy="502920"/>
        </p:xfrm>
        <a:graphic>
          <a:graphicData uri="http://schemas.openxmlformats.org/drawingml/2006/table">
            <a:tbl>
              <a:tblPr firstRow="1" bandRow="1">
                <a:tableStyleId>{2D5ABB26-0587-4C30-8999-92F81FD0307C}</a:tableStyleId>
              </a:tblPr>
              <a:tblGrid>
                <a:gridCol w="502058">
                  <a:extLst>
                    <a:ext uri="{9D8B030D-6E8A-4147-A177-3AD203B41FA5}">
                      <a16:colId xmlns:a16="http://schemas.microsoft.com/office/drawing/2014/main" val="3981453792"/>
                    </a:ext>
                  </a:extLst>
                </a:gridCol>
                <a:gridCol w="6139371">
                  <a:extLst>
                    <a:ext uri="{9D8B030D-6E8A-4147-A177-3AD203B41FA5}">
                      <a16:colId xmlns:a16="http://schemas.microsoft.com/office/drawing/2014/main" val="553518591"/>
                    </a:ext>
                  </a:extLst>
                </a:gridCol>
              </a:tblGrid>
              <a:tr h="370840">
                <a:tc>
                  <a:txBody>
                    <a:bodyPr/>
                    <a:lstStyle/>
                    <a:p>
                      <a:r>
                        <a:rPr lang="en-US" sz="1100" dirty="0" err="1">
                          <a:solidFill>
                            <a:srgbClr val="001F61"/>
                          </a:solidFill>
                        </a:rPr>
                        <a:t>JDox</a:t>
                      </a:r>
                      <a:r>
                        <a:rPr lang="en-US" sz="1100" dirty="0">
                          <a:solidFill>
                            <a:srgbClr val="001F61"/>
                          </a:solidFill>
                        </a:rPr>
                        <a:t>:</a:t>
                      </a:r>
                    </a:p>
                    <a:p>
                      <a:r>
                        <a:rPr lang="en-US" sz="1100" dirty="0" err="1">
                          <a:solidFill>
                            <a:srgbClr val="001F61"/>
                          </a:solidFill>
                        </a:rPr>
                        <a:t>Github</a:t>
                      </a:r>
                      <a:r>
                        <a:rPr lang="en-US" sz="1100" dirty="0">
                          <a:solidFill>
                            <a:srgbClr val="001F61"/>
                          </a:solidFill>
                        </a:rPr>
                        <a:t>:</a:t>
                      </a:r>
                    </a:p>
                    <a:p>
                      <a:r>
                        <a:rPr lang="en-US" sz="1100" dirty="0">
                          <a:solidFill>
                            <a:srgbClr val="C55A11"/>
                          </a:solidFill>
                        </a:rPr>
                        <a:t>CRDS:</a:t>
                      </a:r>
                      <a:endParaRPr lang="en-US" sz="1100" dirty="0"/>
                    </a:p>
                  </a:txBody>
                  <a:tcPr marL="0" marR="0" marT="0" marB="0"/>
                </a:tc>
                <a:tc>
                  <a:txBody>
                    <a:bodyPr/>
                    <a:lstStyle/>
                    <a:p>
                      <a:r>
                        <a:rPr lang="en-US" sz="1100" dirty="0">
                          <a:hlinkClick r:id="rId2"/>
                        </a:rPr>
                        <a:t>https://jwst-docs.stsci.edu/jwst-science-calibration-pipeline/jwst-operations-pipeline-build-information</a:t>
                      </a:r>
                      <a:endParaRPr lang="en-US" sz="1100" dirty="0"/>
                    </a:p>
                    <a:p>
                      <a:r>
                        <a:rPr lang="en-US" sz="1100" dirty="0">
                          <a:hlinkClick r:id="rId3"/>
                        </a:rPr>
                        <a:t>https://github.com/spacetelescope/jwst/blob/master/CHANGES.rst</a:t>
                      </a:r>
                      <a:endParaRPr lang="en-US" sz="1100" dirty="0"/>
                    </a:p>
                    <a:p>
                      <a:r>
                        <a:rPr lang="en-US" sz="1100" dirty="0">
                          <a:hlinkClick r:id="rId4"/>
                        </a:rPr>
                        <a:t>https://jwst-crds.stsci.edu/display_all_contexts/</a:t>
                      </a:r>
                      <a:endParaRPr lang="en-US" sz="1100" dirty="0"/>
                    </a:p>
                  </a:txBody>
                  <a:tcPr marL="0" marR="0" marT="0" marB="0"/>
                </a:tc>
                <a:extLst>
                  <a:ext uri="{0D108BD9-81ED-4DB2-BD59-A6C34878D82A}">
                    <a16:rowId xmlns:a16="http://schemas.microsoft.com/office/drawing/2014/main" val="159483491"/>
                  </a:ext>
                </a:extLst>
              </a:tr>
            </a:tbl>
          </a:graphicData>
        </a:graphic>
      </p:graphicFrame>
    </p:spTree>
    <p:extLst>
      <p:ext uri="{BB962C8B-B14F-4D97-AF65-F5344CB8AC3E}">
        <p14:creationId xmlns:p14="http://schemas.microsoft.com/office/powerpoint/2010/main" val="1589257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Text box"/>
          <p:cNvSpPr>
            <a:spLocks noGrp="1"/>
          </p:cNvSpPr>
          <p:nvPr>
            <p:ph sz="quarter" idx="10"/>
          </p:nvPr>
        </p:nvSpPr>
        <p:spPr/>
        <p:txBody>
          <a:bodyPr>
            <a:normAutofit/>
          </a:bodyPr>
          <a:lstStyle/>
          <a:p>
            <a:pPr lvl="1"/>
            <a:r>
              <a:rPr lang="en-US" sz="2800" dirty="0"/>
              <a:t>pipeline</a:t>
            </a:r>
          </a:p>
          <a:p>
            <a:pPr lvl="1"/>
            <a:r>
              <a:rPr lang="en-US" sz="2800" dirty="0"/>
              <a:t>MSA metafile</a:t>
            </a:r>
          </a:p>
          <a:p>
            <a:pPr lvl="1"/>
            <a:r>
              <a:rPr lang="en-US" sz="2800" dirty="0"/>
              <a:t>slits to sky</a:t>
            </a:r>
          </a:p>
          <a:p>
            <a:pPr lvl="1"/>
            <a:r>
              <a:rPr lang="en-US" sz="2800" dirty="0"/>
              <a:t>master background</a:t>
            </a:r>
          </a:p>
          <a:p>
            <a:pPr lvl="1"/>
            <a:r>
              <a:rPr lang="en-US" sz="2800" dirty="0" err="1"/>
              <a:t>NSClean</a:t>
            </a:r>
            <a:endParaRPr lang="en-US" sz="2800" dirty="0"/>
          </a:p>
        </p:txBody>
      </p:sp>
      <p:sp>
        <p:nvSpPr>
          <p:cNvPr id="9" name="Slide Number">
            <a:extLst>
              <a:ext uri="{FF2B5EF4-FFF2-40B4-BE49-F238E27FC236}">
                <a16:creationId xmlns:a16="http://schemas.microsoft.com/office/drawing/2014/main" id="{A8A0B463-116D-B64C-BDA8-71032B027025}"/>
              </a:ext>
            </a:extLst>
          </p:cNvPr>
          <p:cNvSpPr>
            <a:spLocks noGrp="1"/>
          </p:cNvSpPr>
          <p:nvPr>
            <p:ph type="sldNum" sz="quarter" idx="4"/>
          </p:nvPr>
        </p:nvSpPr>
        <p:spPr/>
        <p:txBody>
          <a:bodyPr/>
          <a:lstStyle/>
          <a:p>
            <a:fld id="{F5924D8F-0AED-0D4B-9A03-2EDE66D03B0B}" type="slidenum">
              <a:rPr lang="en-US" smtClean="0"/>
              <a:pPr/>
              <a:t>12</a:t>
            </a:fld>
            <a:endParaRPr lang="en-US" dirty="0"/>
          </a:p>
        </p:txBody>
      </p:sp>
      <p:sp>
        <p:nvSpPr>
          <p:cNvPr id="6" name="Title 1">
            <a:extLst>
              <a:ext uri="{FF2B5EF4-FFF2-40B4-BE49-F238E27FC236}">
                <a16:creationId xmlns:a16="http://schemas.microsoft.com/office/drawing/2014/main" id="{E7C09330-E8E6-F39F-A041-1F89A7E232E2}"/>
              </a:ext>
            </a:extLst>
          </p:cNvPr>
          <p:cNvSpPr txBox="1">
            <a:spLocks/>
          </p:cNvSpPr>
          <p:nvPr/>
        </p:nvSpPr>
        <p:spPr>
          <a:xfrm>
            <a:off x="1152144" y="416264"/>
            <a:ext cx="10448544" cy="6254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2500" kern="1200" spc="20" baseline="0" dirty="0">
                <a:solidFill>
                  <a:srgbClr val="002060"/>
                </a:solidFill>
                <a:latin typeface="Franklin Gothic Medium" panose="020B0603020102020204" pitchFamily="34" charset="0"/>
                <a:ea typeface="+mj-ea"/>
                <a:cs typeface="+mj-cs"/>
              </a:defRPr>
            </a:lvl1pPr>
          </a:lstStyle>
          <a:p>
            <a:r>
              <a:rPr lang="en-US" dirty="0" err="1"/>
              <a:t>JWebbinar</a:t>
            </a:r>
            <a:r>
              <a:rPr lang="en-US" dirty="0"/>
              <a:t> #33 notebooks</a:t>
            </a:r>
          </a:p>
        </p:txBody>
      </p:sp>
    </p:spTree>
    <p:extLst>
      <p:ext uri="{BB962C8B-B14F-4D97-AF65-F5344CB8AC3E}">
        <p14:creationId xmlns:p14="http://schemas.microsoft.com/office/powerpoint/2010/main" val="1909144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EF2CCB-0B93-E5B8-F46D-8CE2ED27F133}"/>
              </a:ext>
            </a:extLst>
          </p:cNvPr>
          <p:cNvSpPr>
            <a:spLocks noGrp="1"/>
          </p:cNvSpPr>
          <p:nvPr>
            <p:ph type="title"/>
          </p:nvPr>
        </p:nvSpPr>
        <p:spPr>
          <a:xfrm>
            <a:off x="1144193" y="412324"/>
            <a:ext cx="10448544" cy="625473"/>
          </a:xfrm>
        </p:spPr>
        <p:txBody>
          <a:bodyPr/>
          <a:lstStyle/>
          <a:p>
            <a:r>
              <a:rPr lang="en-US" dirty="0"/>
              <a:t>Pipeline notebook</a:t>
            </a:r>
          </a:p>
        </p:txBody>
      </p:sp>
      <p:pic>
        <p:nvPicPr>
          <p:cNvPr id="7" name="Picture 6">
            <a:extLst>
              <a:ext uri="{FF2B5EF4-FFF2-40B4-BE49-F238E27FC236}">
                <a16:creationId xmlns:a16="http://schemas.microsoft.com/office/drawing/2014/main" id="{2D68D80B-0555-3135-3F15-E9382EDF5802}"/>
              </a:ext>
            </a:extLst>
          </p:cNvPr>
          <p:cNvPicPr>
            <a:picLocks noChangeAspect="1"/>
          </p:cNvPicPr>
          <p:nvPr/>
        </p:nvPicPr>
        <p:blipFill rotWithShape="1">
          <a:blip r:embed="rId2"/>
          <a:srcRect r="12730"/>
          <a:stretch/>
        </p:blipFill>
        <p:spPr>
          <a:xfrm>
            <a:off x="-1" y="1210689"/>
            <a:ext cx="5186996" cy="5146457"/>
          </a:xfrm>
          <a:prstGeom prst="rect">
            <a:avLst/>
          </a:prstGeom>
        </p:spPr>
      </p:pic>
      <p:pic>
        <p:nvPicPr>
          <p:cNvPr id="13" name="Picture 12">
            <a:extLst>
              <a:ext uri="{FF2B5EF4-FFF2-40B4-BE49-F238E27FC236}">
                <a16:creationId xmlns:a16="http://schemas.microsoft.com/office/drawing/2014/main" id="{96F88600-BC3C-CC93-E842-DDC435FF0E97}"/>
              </a:ext>
            </a:extLst>
          </p:cNvPr>
          <p:cNvPicPr>
            <a:picLocks noChangeAspect="1"/>
          </p:cNvPicPr>
          <p:nvPr/>
        </p:nvPicPr>
        <p:blipFill>
          <a:blip r:embed="rId3"/>
          <a:stretch>
            <a:fillRect/>
          </a:stretch>
        </p:blipFill>
        <p:spPr>
          <a:xfrm>
            <a:off x="5869423" y="1210689"/>
            <a:ext cx="6078306" cy="3482997"/>
          </a:xfrm>
          <a:prstGeom prst="rect">
            <a:avLst/>
          </a:prstGeom>
        </p:spPr>
      </p:pic>
      <p:pic>
        <p:nvPicPr>
          <p:cNvPr id="14" name="Picture 13">
            <a:extLst>
              <a:ext uri="{FF2B5EF4-FFF2-40B4-BE49-F238E27FC236}">
                <a16:creationId xmlns:a16="http://schemas.microsoft.com/office/drawing/2014/main" id="{EA4830E0-0EEF-AC39-FF89-BD8B1123FF4F}"/>
              </a:ext>
            </a:extLst>
          </p:cNvPr>
          <p:cNvPicPr>
            <a:picLocks noChangeAspect="1"/>
          </p:cNvPicPr>
          <p:nvPr/>
        </p:nvPicPr>
        <p:blipFill rotWithShape="1">
          <a:blip r:embed="rId4"/>
          <a:srcRect r="94029"/>
          <a:stretch/>
        </p:blipFill>
        <p:spPr>
          <a:xfrm>
            <a:off x="5484993" y="1108678"/>
            <a:ext cx="387927" cy="3745942"/>
          </a:xfrm>
          <a:prstGeom prst="rect">
            <a:avLst/>
          </a:prstGeom>
        </p:spPr>
      </p:pic>
    </p:spTree>
    <p:extLst>
      <p:ext uri="{BB962C8B-B14F-4D97-AF65-F5344CB8AC3E}">
        <p14:creationId xmlns:p14="http://schemas.microsoft.com/office/powerpoint/2010/main" val="454115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B922FF-2E0B-513E-F86C-E6862B8B248A}"/>
              </a:ext>
            </a:extLst>
          </p:cNvPr>
          <p:cNvPicPr>
            <a:picLocks noChangeAspect="1"/>
          </p:cNvPicPr>
          <p:nvPr/>
        </p:nvPicPr>
        <p:blipFill>
          <a:blip r:embed="rId2"/>
          <a:stretch>
            <a:fillRect/>
          </a:stretch>
        </p:blipFill>
        <p:spPr>
          <a:xfrm>
            <a:off x="3226121" y="550189"/>
            <a:ext cx="6168327" cy="6168327"/>
          </a:xfrm>
          <a:prstGeom prst="rect">
            <a:avLst/>
          </a:prstGeom>
        </p:spPr>
      </p:pic>
      <p:sp>
        <p:nvSpPr>
          <p:cNvPr id="3" name="Rectangle 2">
            <a:extLst>
              <a:ext uri="{FF2B5EF4-FFF2-40B4-BE49-F238E27FC236}">
                <a16:creationId xmlns:a16="http://schemas.microsoft.com/office/drawing/2014/main" id="{C1EB9D0D-46C1-5AC3-48D4-9C9A4F4B4016}"/>
              </a:ext>
            </a:extLst>
          </p:cNvPr>
          <p:cNvSpPr>
            <a:spLocks noChangeAspect="1"/>
          </p:cNvSpPr>
          <p:nvPr/>
        </p:nvSpPr>
        <p:spPr>
          <a:xfrm rot="5400000">
            <a:off x="1236110" y="-1236108"/>
            <a:ext cx="324465" cy="279668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36020AF-A449-ECBB-E651-77E018100B09}"/>
              </a:ext>
            </a:extLst>
          </p:cNvPr>
          <p:cNvSpPr>
            <a:spLocks noChangeAspect="1"/>
          </p:cNvSpPr>
          <p:nvPr/>
        </p:nvSpPr>
        <p:spPr>
          <a:xfrm>
            <a:off x="5521" y="317347"/>
            <a:ext cx="324465" cy="6971268"/>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51C0CD7-767D-C44D-C4EE-5689973B0A47}"/>
              </a:ext>
            </a:extLst>
          </p:cNvPr>
          <p:cNvSpPr>
            <a:spLocks noChangeAspect="1"/>
          </p:cNvSpPr>
          <p:nvPr/>
        </p:nvSpPr>
        <p:spPr>
          <a:xfrm>
            <a:off x="1235878" y="317347"/>
            <a:ext cx="324465" cy="6971268"/>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AFC33D7-3CA5-3248-0259-77F48B78EF75}"/>
              </a:ext>
            </a:extLst>
          </p:cNvPr>
          <p:cNvSpPr>
            <a:spLocks noChangeAspect="1"/>
          </p:cNvSpPr>
          <p:nvPr/>
        </p:nvSpPr>
        <p:spPr>
          <a:xfrm rot="5400000">
            <a:off x="1238868" y="1201068"/>
            <a:ext cx="324465" cy="279116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BDDFB64-679E-9E6E-0A10-EA4E78155103}"/>
              </a:ext>
            </a:extLst>
          </p:cNvPr>
          <p:cNvSpPr>
            <a:spLocks noChangeAspect="1"/>
          </p:cNvSpPr>
          <p:nvPr/>
        </p:nvSpPr>
        <p:spPr>
          <a:xfrm rot="5400000">
            <a:off x="1238863" y="3628651"/>
            <a:ext cx="324465" cy="279116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D2D993A-A002-4440-0E6F-3E3342CB4B35}"/>
              </a:ext>
            </a:extLst>
          </p:cNvPr>
          <p:cNvSpPr>
            <a:spLocks noChangeAspect="1"/>
          </p:cNvSpPr>
          <p:nvPr/>
        </p:nvSpPr>
        <p:spPr>
          <a:xfrm>
            <a:off x="2472217" y="317347"/>
            <a:ext cx="324465" cy="69722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7667D46-9AF8-1E6B-8A14-FE41CA16EFA9}"/>
              </a:ext>
            </a:extLst>
          </p:cNvPr>
          <p:cNvSpPr>
            <a:spLocks noChangeAspect="1"/>
          </p:cNvSpPr>
          <p:nvPr/>
        </p:nvSpPr>
        <p:spPr>
          <a:xfrm>
            <a:off x="1557816" y="2758876"/>
            <a:ext cx="914400" cy="210312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5E257BD-21A6-1CBA-BE08-D2554B5A2E4B}"/>
              </a:ext>
            </a:extLst>
          </p:cNvPr>
          <p:cNvSpPr>
            <a:spLocks noChangeAspect="1"/>
          </p:cNvSpPr>
          <p:nvPr/>
        </p:nvSpPr>
        <p:spPr>
          <a:xfrm>
            <a:off x="1557816" y="328350"/>
            <a:ext cx="914400" cy="210312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C5195B1-2ECC-B7A0-DF80-2D8EC9CCC3BE}"/>
              </a:ext>
            </a:extLst>
          </p:cNvPr>
          <p:cNvSpPr>
            <a:spLocks noChangeAspect="1"/>
          </p:cNvSpPr>
          <p:nvPr/>
        </p:nvSpPr>
        <p:spPr>
          <a:xfrm>
            <a:off x="1557816" y="5186460"/>
            <a:ext cx="914400" cy="210312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4AF9E954-D939-8B4C-D71A-D651DCB4F995}"/>
              </a:ext>
            </a:extLst>
          </p:cNvPr>
          <p:cNvSpPr txBox="1"/>
          <p:nvPr/>
        </p:nvSpPr>
        <p:spPr>
          <a:xfrm>
            <a:off x="1749276" y="2758264"/>
            <a:ext cx="579005" cy="307777"/>
          </a:xfrm>
          <a:prstGeom prst="rect">
            <a:avLst/>
          </a:prstGeom>
          <a:noFill/>
        </p:spPr>
        <p:txBody>
          <a:bodyPr wrap="none" rtlCol="0">
            <a:spAutoFit/>
          </a:bodyPr>
          <a:lstStyle/>
          <a:p>
            <a:pPr algn="ctr"/>
            <a:r>
              <a:rPr lang="en-US" sz="1400" dirty="0"/>
              <a:t>0.20”</a:t>
            </a:r>
          </a:p>
        </p:txBody>
      </p:sp>
      <p:sp>
        <p:nvSpPr>
          <p:cNvPr id="18" name="TextBox 17">
            <a:extLst>
              <a:ext uri="{FF2B5EF4-FFF2-40B4-BE49-F238E27FC236}">
                <a16:creationId xmlns:a16="http://schemas.microsoft.com/office/drawing/2014/main" id="{FC26B9E1-E968-7240-5D6F-F0E91FEA2777}"/>
              </a:ext>
            </a:extLst>
          </p:cNvPr>
          <p:cNvSpPr txBox="1"/>
          <p:nvPr/>
        </p:nvSpPr>
        <p:spPr>
          <a:xfrm rot="16200000">
            <a:off x="1428983" y="3570346"/>
            <a:ext cx="579006" cy="307777"/>
          </a:xfrm>
          <a:prstGeom prst="rect">
            <a:avLst/>
          </a:prstGeom>
          <a:noFill/>
        </p:spPr>
        <p:txBody>
          <a:bodyPr wrap="none" rtlCol="0">
            <a:spAutoFit/>
          </a:bodyPr>
          <a:lstStyle/>
          <a:p>
            <a:pPr algn="ctr"/>
            <a:r>
              <a:rPr lang="en-US" sz="1400" dirty="0"/>
              <a:t>0.46”</a:t>
            </a:r>
          </a:p>
        </p:txBody>
      </p:sp>
      <p:cxnSp>
        <p:nvCxnSpPr>
          <p:cNvPr id="19" name="Straight Arrow Connector 18">
            <a:extLst>
              <a:ext uri="{FF2B5EF4-FFF2-40B4-BE49-F238E27FC236}">
                <a16:creationId xmlns:a16="http://schemas.microsoft.com/office/drawing/2014/main" id="{A15B1C6B-2CFD-D8FC-0F54-BDE0D1E956D4}"/>
              </a:ext>
            </a:extLst>
          </p:cNvPr>
          <p:cNvCxnSpPr/>
          <p:nvPr/>
        </p:nvCxnSpPr>
        <p:spPr>
          <a:xfrm>
            <a:off x="1248847" y="4263424"/>
            <a:ext cx="284309"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1141FD3-72E4-CA65-7C9E-0A3F4C86748A}"/>
              </a:ext>
            </a:extLst>
          </p:cNvPr>
          <p:cNvSpPr txBox="1"/>
          <p:nvPr/>
        </p:nvSpPr>
        <p:spPr>
          <a:xfrm>
            <a:off x="1169963" y="4013738"/>
            <a:ext cx="466794" cy="246221"/>
          </a:xfrm>
          <a:prstGeom prst="rect">
            <a:avLst/>
          </a:prstGeom>
          <a:noFill/>
        </p:spPr>
        <p:txBody>
          <a:bodyPr wrap="none" rtlCol="0">
            <a:spAutoFit/>
          </a:bodyPr>
          <a:lstStyle/>
          <a:p>
            <a:r>
              <a:rPr lang="en-US" sz="1000" dirty="0"/>
              <a:t>0.07”</a:t>
            </a:r>
          </a:p>
        </p:txBody>
      </p:sp>
      <p:sp>
        <p:nvSpPr>
          <p:cNvPr id="23" name="Rectangle 22">
            <a:extLst>
              <a:ext uri="{FF2B5EF4-FFF2-40B4-BE49-F238E27FC236}">
                <a16:creationId xmlns:a16="http://schemas.microsoft.com/office/drawing/2014/main" id="{9F71DEAB-C729-77EB-CD9E-5C70D01E8533}"/>
              </a:ext>
            </a:extLst>
          </p:cNvPr>
          <p:cNvSpPr>
            <a:spLocks noChangeAspect="1"/>
          </p:cNvSpPr>
          <p:nvPr/>
        </p:nvSpPr>
        <p:spPr>
          <a:xfrm>
            <a:off x="318951" y="5190264"/>
            <a:ext cx="914400" cy="210312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385339B-BCD3-D6FC-FB0C-7308226991E3}"/>
              </a:ext>
            </a:extLst>
          </p:cNvPr>
          <p:cNvSpPr>
            <a:spLocks noChangeAspect="1"/>
          </p:cNvSpPr>
          <p:nvPr/>
        </p:nvSpPr>
        <p:spPr>
          <a:xfrm>
            <a:off x="321771" y="327174"/>
            <a:ext cx="914400" cy="210312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5A7ECB5F-113C-CD08-997D-CD3CCA796454}"/>
              </a:ext>
            </a:extLst>
          </p:cNvPr>
          <p:cNvSpPr txBox="1"/>
          <p:nvPr/>
        </p:nvSpPr>
        <p:spPr>
          <a:xfrm>
            <a:off x="308000" y="637263"/>
            <a:ext cx="947567" cy="800219"/>
          </a:xfrm>
          <a:prstGeom prst="rect">
            <a:avLst/>
          </a:prstGeom>
          <a:noFill/>
        </p:spPr>
        <p:txBody>
          <a:bodyPr wrap="none" rtlCol="0">
            <a:spAutoFit/>
          </a:bodyPr>
          <a:lstStyle/>
          <a:p>
            <a:pPr algn="ctr"/>
            <a:r>
              <a:rPr lang="en-US" sz="2800" dirty="0">
                <a:latin typeface="Calibri" panose="020F0502020204030204" pitchFamily="34" charset="0"/>
                <a:cs typeface="Calibri" panose="020F0502020204030204" pitchFamily="34" charset="0"/>
              </a:rPr>
              <a:t>MSA</a:t>
            </a:r>
            <a:endParaRPr lang="en-US" dirty="0">
              <a:latin typeface="Calibri" panose="020F0502020204030204" pitchFamily="34" charset="0"/>
              <a:cs typeface="Calibri" panose="020F0502020204030204" pitchFamily="34" charset="0"/>
            </a:endParaRPr>
          </a:p>
          <a:p>
            <a:pPr algn="ctr"/>
            <a:r>
              <a:rPr lang="en-US" dirty="0">
                <a:latin typeface="Calibri" panose="020F0502020204030204" pitchFamily="34" charset="0"/>
                <a:cs typeface="Calibri" panose="020F0502020204030204" pitchFamily="34" charset="0"/>
              </a:rPr>
              <a:t>shutters</a:t>
            </a:r>
          </a:p>
        </p:txBody>
      </p:sp>
      <p:sp>
        <p:nvSpPr>
          <p:cNvPr id="43" name="Rectangle 42">
            <a:extLst>
              <a:ext uri="{FF2B5EF4-FFF2-40B4-BE49-F238E27FC236}">
                <a16:creationId xmlns:a16="http://schemas.microsoft.com/office/drawing/2014/main" id="{A548A705-09ED-2F24-B9CD-C38810542695}"/>
              </a:ext>
            </a:extLst>
          </p:cNvPr>
          <p:cNvSpPr>
            <a:spLocks noChangeAspect="1"/>
          </p:cNvSpPr>
          <p:nvPr/>
        </p:nvSpPr>
        <p:spPr>
          <a:xfrm>
            <a:off x="318951" y="2756815"/>
            <a:ext cx="914400" cy="210312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89720C8C-EB47-1E36-13AD-E6E332F6EE85}"/>
              </a:ext>
            </a:extLst>
          </p:cNvPr>
          <p:cNvSpPr txBox="1"/>
          <p:nvPr/>
        </p:nvSpPr>
        <p:spPr>
          <a:xfrm>
            <a:off x="3488485" y="775762"/>
            <a:ext cx="5180393" cy="1384995"/>
          </a:xfrm>
          <a:prstGeom prst="rect">
            <a:avLst/>
          </a:prstGeom>
          <a:noFill/>
        </p:spPr>
        <p:txBody>
          <a:bodyPr wrap="none" rtlCol="0">
            <a:spAutoFit/>
          </a:bodyPr>
          <a:lstStyle/>
          <a:p>
            <a:r>
              <a:rPr lang="en-US" sz="2800" dirty="0">
                <a:solidFill>
                  <a:srgbClr val="FF0000"/>
                </a:solidFill>
                <a:latin typeface="Calibri" panose="020F0502020204030204" pitchFamily="34" charset="0"/>
                <a:cs typeface="Calibri" panose="020F0502020204030204" pitchFamily="34" charset="0"/>
              </a:rPr>
              <a:t>slit open area</a:t>
            </a:r>
          </a:p>
          <a:p>
            <a:r>
              <a:rPr lang="en-US" sz="2800" dirty="0">
                <a:solidFill>
                  <a:schemeClr val="bg1">
                    <a:lumMod val="75000"/>
                  </a:schemeClr>
                </a:solidFill>
                <a:latin typeface="Calibri" panose="020F0502020204030204" pitchFamily="34" charset="0"/>
                <a:cs typeface="Calibri" panose="020F0502020204030204" pitchFamily="34" charset="0"/>
              </a:rPr>
              <a:t>slit full extent including bars</a:t>
            </a:r>
          </a:p>
          <a:p>
            <a:r>
              <a:rPr lang="en-US" sz="2800" dirty="0">
                <a:solidFill>
                  <a:srgbClr val="00C400"/>
                </a:solidFill>
                <a:latin typeface="Calibri" panose="020F0502020204030204" pitchFamily="34" charset="0"/>
                <a:cs typeface="Calibri" panose="020F0502020204030204" pitchFamily="34" charset="0"/>
              </a:rPr>
              <a:t>source position from input catalog</a:t>
            </a:r>
            <a:endParaRPr lang="en-US" dirty="0">
              <a:solidFill>
                <a:srgbClr val="00C4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41104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0D3A5C-DF12-4F06-5B27-377C55A90C92}"/>
              </a:ext>
            </a:extLst>
          </p:cNvPr>
          <p:cNvPicPr>
            <a:picLocks noChangeAspect="1"/>
          </p:cNvPicPr>
          <p:nvPr/>
        </p:nvPicPr>
        <p:blipFill>
          <a:blip r:embed="rId2"/>
          <a:stretch>
            <a:fillRect/>
          </a:stretch>
        </p:blipFill>
        <p:spPr>
          <a:xfrm>
            <a:off x="1499256" y="8792"/>
            <a:ext cx="9183245" cy="6858000"/>
          </a:xfrm>
          <a:prstGeom prst="rect">
            <a:avLst/>
          </a:prstGeom>
        </p:spPr>
      </p:pic>
      <p:sp>
        <p:nvSpPr>
          <p:cNvPr id="2" name="TextBox 1">
            <a:extLst>
              <a:ext uri="{FF2B5EF4-FFF2-40B4-BE49-F238E27FC236}">
                <a16:creationId xmlns:a16="http://schemas.microsoft.com/office/drawing/2014/main" id="{F4082652-00D7-2500-9E16-37E70E957E5E}"/>
              </a:ext>
            </a:extLst>
          </p:cNvPr>
          <p:cNvSpPr txBox="1"/>
          <p:nvPr/>
        </p:nvSpPr>
        <p:spPr>
          <a:xfrm>
            <a:off x="340098" y="637263"/>
            <a:ext cx="1106392" cy="1200329"/>
          </a:xfrm>
          <a:prstGeom prst="rect">
            <a:avLst/>
          </a:prstGeom>
          <a:noFill/>
        </p:spPr>
        <p:txBody>
          <a:bodyPr wrap="none" rtlCol="0">
            <a:spAutoFit/>
          </a:bodyPr>
          <a:lstStyle/>
          <a:p>
            <a:pPr algn="ctr"/>
            <a:r>
              <a:rPr lang="en-US" sz="4400" dirty="0">
                <a:latin typeface="Calibri" panose="020F0502020204030204" pitchFamily="34" charset="0"/>
                <a:cs typeface="Calibri" panose="020F0502020204030204" pitchFamily="34" charset="0"/>
              </a:rPr>
              <a:t>APT</a:t>
            </a:r>
            <a:endParaRPr lang="en-US" dirty="0">
              <a:latin typeface="Calibri" panose="020F0502020204030204" pitchFamily="34" charset="0"/>
              <a:cs typeface="Calibri" panose="020F0502020204030204" pitchFamily="34" charset="0"/>
            </a:endParaRPr>
          </a:p>
          <a:p>
            <a:pPr algn="ctr"/>
            <a:r>
              <a:rPr lang="en-US" sz="2800" dirty="0" err="1">
                <a:latin typeface="Calibri" panose="020F0502020204030204" pitchFamily="34" charset="0"/>
                <a:cs typeface="Calibri" panose="020F0502020204030204" pitchFamily="34" charset="0"/>
              </a:rPr>
              <a:t>Aladin</a:t>
            </a:r>
            <a:endParaRPr lang="en-US"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EAF3536B-F8F1-7576-135A-5C6E873A2A20}"/>
              </a:ext>
            </a:extLst>
          </p:cNvPr>
          <p:cNvSpPr txBox="1"/>
          <p:nvPr/>
        </p:nvSpPr>
        <p:spPr>
          <a:xfrm>
            <a:off x="138544" y="2051108"/>
            <a:ext cx="1509499" cy="2246769"/>
          </a:xfrm>
          <a:prstGeom prst="rect">
            <a:avLst/>
          </a:prstGeom>
          <a:noFill/>
        </p:spPr>
        <p:txBody>
          <a:bodyPr wrap="square" rtlCol="0">
            <a:spAutoFit/>
          </a:bodyPr>
          <a:lstStyle/>
          <a:p>
            <a:pPr algn="ctr"/>
            <a:r>
              <a:rPr lang="en-US" sz="2800" dirty="0">
                <a:solidFill>
                  <a:schemeClr val="tx1">
                    <a:lumMod val="65000"/>
                    <a:lumOff val="35000"/>
                  </a:schemeClr>
                </a:solidFill>
                <a:latin typeface="Calibri" panose="020F0502020204030204" pitchFamily="34" charset="0"/>
                <a:cs typeface="Calibri" panose="020F0502020204030204" pitchFamily="34" charset="0"/>
              </a:rPr>
              <a:t>shows full slit extent including bars</a:t>
            </a:r>
          </a:p>
        </p:txBody>
      </p:sp>
    </p:spTree>
    <p:extLst>
      <p:ext uri="{BB962C8B-B14F-4D97-AF65-F5344CB8AC3E}">
        <p14:creationId xmlns:p14="http://schemas.microsoft.com/office/powerpoint/2010/main" val="2198576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6053345-1011-3834-58BD-577BE00066C7}"/>
              </a:ext>
            </a:extLst>
          </p:cNvPr>
          <p:cNvPicPr>
            <a:picLocks noChangeAspect="1"/>
          </p:cNvPicPr>
          <p:nvPr/>
        </p:nvPicPr>
        <p:blipFill>
          <a:blip r:embed="rId2"/>
          <a:stretch>
            <a:fillRect/>
          </a:stretch>
        </p:blipFill>
        <p:spPr>
          <a:xfrm>
            <a:off x="5164017" y="23505"/>
            <a:ext cx="2855932" cy="2855932"/>
          </a:xfrm>
          <a:prstGeom prst="rect">
            <a:avLst/>
          </a:prstGeom>
        </p:spPr>
      </p:pic>
      <p:grpSp>
        <p:nvGrpSpPr>
          <p:cNvPr id="21" name="Group 20">
            <a:extLst>
              <a:ext uri="{FF2B5EF4-FFF2-40B4-BE49-F238E27FC236}">
                <a16:creationId xmlns:a16="http://schemas.microsoft.com/office/drawing/2014/main" id="{D639044D-F369-0056-5973-D54FCE9A0374}"/>
              </a:ext>
            </a:extLst>
          </p:cNvPr>
          <p:cNvGrpSpPr/>
          <p:nvPr/>
        </p:nvGrpSpPr>
        <p:grpSpPr>
          <a:xfrm>
            <a:off x="399577" y="-111401"/>
            <a:ext cx="4035546" cy="7293385"/>
            <a:chOff x="3126" y="-380955"/>
            <a:chExt cx="4035546" cy="7293385"/>
          </a:xfrm>
        </p:grpSpPr>
        <p:sp>
          <p:nvSpPr>
            <p:cNvPr id="56" name="Rectangle 55">
              <a:extLst>
                <a:ext uri="{FF2B5EF4-FFF2-40B4-BE49-F238E27FC236}">
                  <a16:creationId xmlns:a16="http://schemas.microsoft.com/office/drawing/2014/main" id="{E1B30848-BA23-6858-B7D9-867B04D3AF9B}"/>
                </a:ext>
              </a:extLst>
            </p:cNvPr>
            <p:cNvSpPr>
              <a:spLocks noChangeAspect="1"/>
            </p:cNvSpPr>
            <p:nvPr/>
          </p:nvSpPr>
          <p:spPr>
            <a:xfrm rot="5400000">
              <a:off x="1855907" y="-2233736"/>
              <a:ext cx="324465" cy="4030028"/>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40830BFE-84AF-3C03-D07F-C155CCD3C82C}"/>
                </a:ext>
              </a:extLst>
            </p:cNvPr>
            <p:cNvSpPr>
              <a:spLocks noChangeAspect="1"/>
            </p:cNvSpPr>
            <p:nvPr/>
          </p:nvSpPr>
          <p:spPr>
            <a:xfrm>
              <a:off x="8645" y="-63607"/>
              <a:ext cx="324465" cy="6971268"/>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F879902-6C85-B582-4ED2-BFB399545332}"/>
                </a:ext>
              </a:extLst>
            </p:cNvPr>
            <p:cNvSpPr>
              <a:spLocks noChangeAspect="1"/>
            </p:cNvSpPr>
            <p:nvPr/>
          </p:nvSpPr>
          <p:spPr>
            <a:xfrm>
              <a:off x="3714206" y="-63607"/>
              <a:ext cx="324465" cy="69722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C5C2CF8-D44C-1E31-B5ED-0E031A39A854}"/>
                </a:ext>
              </a:extLst>
            </p:cNvPr>
            <p:cNvSpPr>
              <a:spLocks noChangeAspect="1"/>
            </p:cNvSpPr>
            <p:nvPr/>
          </p:nvSpPr>
          <p:spPr>
            <a:xfrm>
              <a:off x="1239002" y="-63607"/>
              <a:ext cx="324465" cy="6971268"/>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46FBD91-28F7-C53E-658F-5F03B7228E4C}"/>
                </a:ext>
              </a:extLst>
            </p:cNvPr>
            <p:cNvSpPr>
              <a:spLocks noChangeAspect="1"/>
            </p:cNvSpPr>
            <p:nvPr/>
          </p:nvSpPr>
          <p:spPr>
            <a:xfrm rot="5400000">
              <a:off x="1861425" y="200680"/>
              <a:ext cx="324465" cy="4030028"/>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725ADCA-C871-0422-8BBB-C64982B173DA}"/>
                </a:ext>
              </a:extLst>
            </p:cNvPr>
            <p:cNvSpPr>
              <a:spLocks noChangeAspect="1"/>
            </p:cNvSpPr>
            <p:nvPr/>
          </p:nvSpPr>
          <p:spPr>
            <a:xfrm rot="5400000">
              <a:off x="1861421" y="2628262"/>
              <a:ext cx="324465" cy="403003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6515BB5-4D3D-2DE0-201E-48D9E86052F6}"/>
                </a:ext>
              </a:extLst>
            </p:cNvPr>
            <p:cNvSpPr>
              <a:spLocks noChangeAspect="1"/>
            </p:cNvSpPr>
            <p:nvPr/>
          </p:nvSpPr>
          <p:spPr>
            <a:xfrm>
              <a:off x="2475341" y="-63607"/>
              <a:ext cx="324465" cy="69722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2FB9C4F9-8E3C-EFBE-83E0-B1FD9CDFA91B}"/>
                </a:ext>
              </a:extLst>
            </p:cNvPr>
            <p:cNvSpPr>
              <a:spLocks noChangeAspect="1"/>
            </p:cNvSpPr>
            <p:nvPr/>
          </p:nvSpPr>
          <p:spPr>
            <a:xfrm>
              <a:off x="2799806" y="4805506"/>
              <a:ext cx="914400" cy="210312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D61473A-8DB3-B376-BADF-F27347F07285}"/>
                </a:ext>
              </a:extLst>
            </p:cNvPr>
            <p:cNvSpPr>
              <a:spLocks noChangeAspect="1"/>
            </p:cNvSpPr>
            <p:nvPr/>
          </p:nvSpPr>
          <p:spPr>
            <a:xfrm>
              <a:off x="2799806" y="2377922"/>
              <a:ext cx="914400" cy="210312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ACE9A57-D509-592F-8993-B1F7429C0489}"/>
                </a:ext>
              </a:extLst>
            </p:cNvPr>
            <p:cNvSpPr>
              <a:spLocks noChangeAspect="1"/>
            </p:cNvSpPr>
            <p:nvPr/>
          </p:nvSpPr>
          <p:spPr>
            <a:xfrm>
              <a:off x="2799806" y="-54674"/>
              <a:ext cx="914400" cy="210312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1642B34-873F-F1F1-9B63-324749B5FC98}"/>
                </a:ext>
              </a:extLst>
            </p:cNvPr>
            <p:cNvSpPr>
              <a:spLocks noChangeAspect="1"/>
            </p:cNvSpPr>
            <p:nvPr/>
          </p:nvSpPr>
          <p:spPr>
            <a:xfrm>
              <a:off x="1560940" y="2377922"/>
              <a:ext cx="914400" cy="210312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5B2FBD-6273-8481-3D8C-8AC931B9CD08}"/>
                </a:ext>
              </a:extLst>
            </p:cNvPr>
            <p:cNvSpPr>
              <a:spLocks noChangeAspect="1"/>
            </p:cNvSpPr>
            <p:nvPr/>
          </p:nvSpPr>
          <p:spPr>
            <a:xfrm>
              <a:off x="1560940" y="-52604"/>
              <a:ext cx="914400" cy="210312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D88B140-C399-0793-61A3-DB1F9E4BC4DD}"/>
                </a:ext>
              </a:extLst>
            </p:cNvPr>
            <p:cNvSpPr>
              <a:spLocks noChangeAspect="1"/>
            </p:cNvSpPr>
            <p:nvPr/>
          </p:nvSpPr>
          <p:spPr>
            <a:xfrm>
              <a:off x="1560940" y="4805506"/>
              <a:ext cx="914400" cy="210312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91FADE5B-6FAD-8020-216B-F0CD76FDAE03}"/>
                </a:ext>
              </a:extLst>
            </p:cNvPr>
            <p:cNvSpPr txBox="1"/>
            <p:nvPr/>
          </p:nvSpPr>
          <p:spPr>
            <a:xfrm>
              <a:off x="1752400" y="2377310"/>
              <a:ext cx="579005" cy="307777"/>
            </a:xfrm>
            <a:prstGeom prst="rect">
              <a:avLst/>
            </a:prstGeom>
            <a:noFill/>
          </p:spPr>
          <p:txBody>
            <a:bodyPr wrap="none" rtlCol="0">
              <a:spAutoFit/>
            </a:bodyPr>
            <a:lstStyle/>
            <a:p>
              <a:pPr algn="ctr"/>
              <a:r>
                <a:rPr lang="en-US" sz="1400" dirty="0"/>
                <a:t>0.20”</a:t>
              </a:r>
            </a:p>
          </p:txBody>
        </p:sp>
        <p:sp>
          <p:nvSpPr>
            <p:cNvPr id="20" name="TextBox 19">
              <a:extLst>
                <a:ext uri="{FF2B5EF4-FFF2-40B4-BE49-F238E27FC236}">
                  <a16:creationId xmlns:a16="http://schemas.microsoft.com/office/drawing/2014/main" id="{0C11075B-3D02-1D70-D555-AE937D894E6B}"/>
                </a:ext>
              </a:extLst>
            </p:cNvPr>
            <p:cNvSpPr txBox="1"/>
            <p:nvPr/>
          </p:nvSpPr>
          <p:spPr>
            <a:xfrm rot="16200000">
              <a:off x="1432107" y="3189392"/>
              <a:ext cx="579006" cy="307777"/>
            </a:xfrm>
            <a:prstGeom prst="rect">
              <a:avLst/>
            </a:prstGeom>
            <a:noFill/>
          </p:spPr>
          <p:txBody>
            <a:bodyPr wrap="none" rtlCol="0">
              <a:spAutoFit/>
            </a:bodyPr>
            <a:lstStyle/>
            <a:p>
              <a:pPr algn="ctr"/>
              <a:r>
                <a:rPr lang="en-US" sz="1400" dirty="0"/>
                <a:t>0.46”</a:t>
              </a:r>
            </a:p>
          </p:txBody>
        </p:sp>
        <p:cxnSp>
          <p:nvCxnSpPr>
            <p:cNvPr id="22" name="Straight Arrow Connector 21">
              <a:extLst>
                <a:ext uri="{FF2B5EF4-FFF2-40B4-BE49-F238E27FC236}">
                  <a16:creationId xmlns:a16="http://schemas.microsoft.com/office/drawing/2014/main" id="{2198605D-06E6-355E-E372-230D35C134D9}"/>
                </a:ext>
              </a:extLst>
            </p:cNvPr>
            <p:cNvCxnSpPr/>
            <p:nvPr/>
          </p:nvCxnSpPr>
          <p:spPr>
            <a:xfrm>
              <a:off x="2494608" y="3418253"/>
              <a:ext cx="284309"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B57F1F9-5541-7C6D-A8D2-9382C9C5ED41}"/>
                </a:ext>
              </a:extLst>
            </p:cNvPr>
            <p:cNvSpPr txBox="1"/>
            <p:nvPr/>
          </p:nvSpPr>
          <p:spPr>
            <a:xfrm>
              <a:off x="2415724" y="3168567"/>
              <a:ext cx="466794" cy="246221"/>
            </a:xfrm>
            <a:prstGeom prst="rect">
              <a:avLst/>
            </a:prstGeom>
            <a:noFill/>
          </p:spPr>
          <p:txBody>
            <a:bodyPr wrap="none" rtlCol="0">
              <a:spAutoFit/>
            </a:bodyPr>
            <a:lstStyle/>
            <a:p>
              <a:r>
                <a:rPr lang="en-US" sz="1000" dirty="0"/>
                <a:t>0.07”</a:t>
              </a:r>
            </a:p>
          </p:txBody>
        </p:sp>
        <p:sp>
          <p:nvSpPr>
            <p:cNvPr id="24" name="Rectangle 23">
              <a:extLst>
                <a:ext uri="{FF2B5EF4-FFF2-40B4-BE49-F238E27FC236}">
                  <a16:creationId xmlns:a16="http://schemas.microsoft.com/office/drawing/2014/main" id="{E0EFB6BE-691E-ACD8-9BDA-5CB1C9AC88E3}"/>
                </a:ext>
              </a:extLst>
            </p:cNvPr>
            <p:cNvSpPr>
              <a:spLocks/>
            </p:cNvSpPr>
            <p:nvPr/>
          </p:nvSpPr>
          <p:spPr>
            <a:xfrm>
              <a:off x="158800" y="2225046"/>
              <a:ext cx="1234440" cy="2423160"/>
            </a:xfrm>
            <a:prstGeom prst="rect">
              <a:avLst/>
            </a:prstGeom>
            <a:no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49569D1C-0B20-930C-1D3B-9AC7B1A0AE12}"/>
                </a:ext>
              </a:extLst>
            </p:cNvPr>
            <p:cNvSpPr>
              <a:spLocks noChangeAspect="1"/>
            </p:cNvSpPr>
            <p:nvPr/>
          </p:nvSpPr>
          <p:spPr>
            <a:xfrm>
              <a:off x="328857" y="2377922"/>
              <a:ext cx="914400" cy="210312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3E0217D7-3B10-12FD-7699-3AB60B3BA7E6}"/>
                </a:ext>
              </a:extLst>
            </p:cNvPr>
            <p:cNvSpPr>
              <a:spLocks noChangeAspect="1"/>
            </p:cNvSpPr>
            <p:nvPr/>
          </p:nvSpPr>
          <p:spPr>
            <a:xfrm>
              <a:off x="322075" y="4809310"/>
              <a:ext cx="914400" cy="210312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E5C2BFD1-20DE-531E-FDD5-9E95D1A55971}"/>
                </a:ext>
              </a:extLst>
            </p:cNvPr>
            <p:cNvSpPr>
              <a:spLocks noChangeAspect="1"/>
            </p:cNvSpPr>
            <p:nvPr/>
          </p:nvSpPr>
          <p:spPr>
            <a:xfrm>
              <a:off x="324895" y="-53780"/>
              <a:ext cx="914400" cy="210312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03447EFA-36FE-1065-48BD-FBBB1849E56D}"/>
                </a:ext>
              </a:extLst>
            </p:cNvPr>
            <p:cNvSpPr txBox="1"/>
            <p:nvPr/>
          </p:nvSpPr>
          <p:spPr>
            <a:xfrm>
              <a:off x="14529" y="4654253"/>
              <a:ext cx="288541" cy="184666"/>
            </a:xfrm>
            <a:prstGeom prst="rect">
              <a:avLst/>
            </a:prstGeom>
            <a:noFill/>
          </p:spPr>
          <p:txBody>
            <a:bodyPr wrap="none" lIns="0" tIns="0" rIns="0" bIns="0" rtlCol="0">
              <a:spAutoFit/>
            </a:bodyPr>
            <a:lstStyle/>
            <a:p>
              <a:pPr algn="ctr"/>
              <a:r>
                <a:rPr lang="en-US" sz="1200" dirty="0">
                  <a:solidFill>
                    <a:srgbClr val="7030A0"/>
                  </a:solidFill>
                </a:rPr>
                <a:t>(0,0)</a:t>
              </a:r>
            </a:p>
          </p:txBody>
        </p:sp>
        <p:sp>
          <p:nvSpPr>
            <p:cNvPr id="31" name="TextBox 30">
              <a:extLst>
                <a:ext uri="{FF2B5EF4-FFF2-40B4-BE49-F238E27FC236}">
                  <a16:creationId xmlns:a16="http://schemas.microsoft.com/office/drawing/2014/main" id="{35786BB4-F618-C9F3-9B0B-8778A84C396A}"/>
                </a:ext>
              </a:extLst>
            </p:cNvPr>
            <p:cNvSpPr txBox="1"/>
            <p:nvPr/>
          </p:nvSpPr>
          <p:spPr>
            <a:xfrm>
              <a:off x="1262421" y="2012026"/>
              <a:ext cx="288541" cy="184666"/>
            </a:xfrm>
            <a:prstGeom prst="rect">
              <a:avLst/>
            </a:prstGeom>
            <a:noFill/>
          </p:spPr>
          <p:txBody>
            <a:bodyPr wrap="none" lIns="0" tIns="0" rIns="0" bIns="0" rtlCol="0">
              <a:spAutoFit/>
            </a:bodyPr>
            <a:lstStyle/>
            <a:p>
              <a:pPr algn="ctr"/>
              <a:r>
                <a:rPr lang="en-US" sz="1200" dirty="0">
                  <a:solidFill>
                    <a:srgbClr val="7030A0"/>
                  </a:solidFill>
                </a:rPr>
                <a:t>(1,1)</a:t>
              </a:r>
            </a:p>
          </p:txBody>
        </p:sp>
        <p:sp>
          <p:nvSpPr>
            <p:cNvPr id="32" name="Oval 31">
              <a:extLst>
                <a:ext uri="{FF2B5EF4-FFF2-40B4-BE49-F238E27FC236}">
                  <a16:creationId xmlns:a16="http://schemas.microsoft.com/office/drawing/2014/main" id="{46C72996-182C-DC59-A44D-CE28480127DE}"/>
                </a:ext>
              </a:extLst>
            </p:cNvPr>
            <p:cNvSpPr/>
            <p:nvPr/>
          </p:nvSpPr>
          <p:spPr>
            <a:xfrm>
              <a:off x="117698" y="4604156"/>
              <a:ext cx="78238" cy="78238"/>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242740B-AD11-56A7-FABB-B110EEF33B22}"/>
                </a:ext>
              </a:extLst>
            </p:cNvPr>
            <p:cNvSpPr/>
            <p:nvPr/>
          </p:nvSpPr>
          <p:spPr>
            <a:xfrm>
              <a:off x="1356104" y="2194191"/>
              <a:ext cx="78238" cy="78238"/>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E537211C-1DFC-148D-D4A8-C624EF7E6EAF}"/>
                </a:ext>
              </a:extLst>
            </p:cNvPr>
            <p:cNvSpPr/>
            <p:nvPr/>
          </p:nvSpPr>
          <p:spPr>
            <a:xfrm>
              <a:off x="736901" y="3384317"/>
              <a:ext cx="78238" cy="78238"/>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C7656F9-FC4F-028F-B91F-100681372B8A}"/>
                </a:ext>
              </a:extLst>
            </p:cNvPr>
            <p:cNvSpPr txBox="1"/>
            <p:nvPr/>
          </p:nvSpPr>
          <p:spPr>
            <a:xfrm>
              <a:off x="2453565" y="4511823"/>
              <a:ext cx="711733" cy="184666"/>
            </a:xfrm>
            <a:prstGeom prst="rect">
              <a:avLst/>
            </a:prstGeom>
            <a:noFill/>
          </p:spPr>
          <p:txBody>
            <a:bodyPr wrap="none" lIns="0" tIns="0" rIns="0" bIns="0" rtlCol="0">
              <a:spAutoFit/>
            </a:bodyPr>
            <a:lstStyle/>
            <a:p>
              <a:pPr algn="ctr"/>
              <a:r>
                <a:rPr lang="en-US" sz="1200" dirty="0"/>
                <a:t>(–0.5, –0.5)</a:t>
              </a:r>
            </a:p>
          </p:txBody>
        </p:sp>
        <p:sp>
          <p:nvSpPr>
            <p:cNvPr id="36" name="TextBox 35">
              <a:extLst>
                <a:ext uri="{FF2B5EF4-FFF2-40B4-BE49-F238E27FC236}">
                  <a16:creationId xmlns:a16="http://schemas.microsoft.com/office/drawing/2014/main" id="{840E035C-AD67-24EB-83AF-DF79C5297248}"/>
                </a:ext>
              </a:extLst>
            </p:cNvPr>
            <p:cNvSpPr txBox="1"/>
            <p:nvPr/>
          </p:nvSpPr>
          <p:spPr>
            <a:xfrm>
              <a:off x="384041" y="2694584"/>
              <a:ext cx="801501" cy="646331"/>
            </a:xfrm>
            <a:prstGeom prst="rect">
              <a:avLst/>
            </a:prstGeom>
            <a:noFill/>
          </p:spPr>
          <p:txBody>
            <a:bodyPr wrap="none" lIns="0" tIns="0" rIns="0" bIns="0" rtlCol="0">
              <a:spAutoFit/>
            </a:bodyPr>
            <a:lstStyle/>
            <a:p>
              <a:pPr algn="ctr"/>
              <a:r>
                <a:rPr lang="en-US" sz="1050" dirty="0">
                  <a:solidFill>
                    <a:srgbClr val="7030A0"/>
                  </a:solidFill>
                  <a:latin typeface="Andale Mono" panose="020B0509000000000004" pitchFamily="49" charset="0"/>
                </a:rPr>
                <a:t>estimated</a:t>
              </a:r>
            </a:p>
            <a:p>
              <a:pPr algn="ctr"/>
              <a:r>
                <a:rPr lang="en-US" sz="1050" dirty="0">
                  <a:solidFill>
                    <a:srgbClr val="7030A0"/>
                  </a:solidFill>
                  <a:latin typeface="Andale Mono" panose="020B0509000000000004" pitchFamily="49" charset="0"/>
                </a:rPr>
                <a:t>source</a:t>
              </a:r>
            </a:p>
            <a:p>
              <a:pPr algn="ctr"/>
              <a:r>
                <a:rPr lang="en-US" sz="1050" dirty="0">
                  <a:solidFill>
                    <a:srgbClr val="7030A0"/>
                  </a:solidFill>
                  <a:latin typeface="Andale Mono" panose="020B0509000000000004" pitchFamily="49" charset="0"/>
                </a:rPr>
                <a:t>in shutter</a:t>
              </a:r>
            </a:p>
            <a:p>
              <a:pPr algn="ctr"/>
              <a:r>
                <a:rPr lang="en-US" sz="1050" dirty="0">
                  <a:solidFill>
                    <a:srgbClr val="7030A0"/>
                  </a:solidFill>
                  <a:latin typeface="Andale Mono" panose="020B0509000000000004" pitchFamily="49" charset="0"/>
                </a:rPr>
                <a:t>(</a:t>
              </a:r>
              <a:r>
                <a:rPr lang="en-US" sz="1050" dirty="0" err="1">
                  <a:solidFill>
                    <a:srgbClr val="7030A0"/>
                  </a:solidFill>
                  <a:latin typeface="Andale Mono" panose="020B0509000000000004" pitchFamily="49" charset="0"/>
                </a:rPr>
                <a:t>x,y</a:t>
              </a:r>
              <a:r>
                <a:rPr lang="en-US" sz="1050" dirty="0">
                  <a:solidFill>
                    <a:srgbClr val="7030A0"/>
                  </a:solidFill>
                  <a:latin typeface="Andale Mono" panose="020B0509000000000004" pitchFamily="49" charset="0"/>
                </a:rPr>
                <a:t>)</a:t>
              </a:r>
            </a:p>
          </p:txBody>
        </p:sp>
        <p:sp>
          <p:nvSpPr>
            <p:cNvPr id="41" name="Oval 40">
              <a:extLst>
                <a:ext uri="{FF2B5EF4-FFF2-40B4-BE49-F238E27FC236}">
                  <a16:creationId xmlns:a16="http://schemas.microsoft.com/office/drawing/2014/main" id="{5ACA4D88-5F34-2D4D-841A-519F46A81167}"/>
                </a:ext>
              </a:extLst>
            </p:cNvPr>
            <p:cNvSpPr/>
            <p:nvPr/>
          </p:nvSpPr>
          <p:spPr>
            <a:xfrm>
              <a:off x="3228613" y="3380743"/>
              <a:ext cx="78238" cy="782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74DED49C-191A-C2A5-F7B6-CEE174E93E25}"/>
                </a:ext>
              </a:extLst>
            </p:cNvPr>
            <p:cNvSpPr txBox="1"/>
            <p:nvPr/>
          </p:nvSpPr>
          <p:spPr>
            <a:xfrm>
              <a:off x="3127148" y="3462555"/>
              <a:ext cx="288541" cy="184666"/>
            </a:xfrm>
            <a:prstGeom prst="rect">
              <a:avLst/>
            </a:prstGeom>
            <a:noFill/>
          </p:spPr>
          <p:txBody>
            <a:bodyPr wrap="none" lIns="0" tIns="0" rIns="0" bIns="0" rtlCol="0">
              <a:spAutoFit/>
            </a:bodyPr>
            <a:lstStyle/>
            <a:p>
              <a:pPr algn="ctr"/>
              <a:r>
                <a:rPr lang="en-US" sz="1200" dirty="0"/>
                <a:t>(0,0)</a:t>
              </a:r>
            </a:p>
          </p:txBody>
        </p:sp>
        <p:sp>
          <p:nvSpPr>
            <p:cNvPr id="43" name="Oval 42">
              <a:extLst>
                <a:ext uri="{FF2B5EF4-FFF2-40B4-BE49-F238E27FC236}">
                  <a16:creationId xmlns:a16="http://schemas.microsoft.com/office/drawing/2014/main" id="{B2D1CD55-75F5-AA37-3D97-08D9E7735B66}"/>
                </a:ext>
              </a:extLst>
            </p:cNvPr>
            <p:cNvSpPr/>
            <p:nvPr/>
          </p:nvSpPr>
          <p:spPr>
            <a:xfrm>
              <a:off x="2766463" y="4447633"/>
              <a:ext cx="78238" cy="782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D451E1CB-C685-00C6-ED96-274D42D3570F}"/>
                </a:ext>
              </a:extLst>
            </p:cNvPr>
            <p:cNvSpPr txBox="1"/>
            <p:nvPr/>
          </p:nvSpPr>
          <p:spPr>
            <a:xfrm>
              <a:off x="2997782" y="2886707"/>
              <a:ext cx="537006" cy="430887"/>
            </a:xfrm>
            <a:prstGeom prst="rect">
              <a:avLst/>
            </a:prstGeom>
            <a:noFill/>
          </p:spPr>
          <p:txBody>
            <a:bodyPr wrap="none" lIns="0" tIns="0" rIns="0" bIns="0" rtlCol="0">
              <a:spAutoFit/>
            </a:bodyPr>
            <a:lstStyle/>
            <a:p>
              <a:pPr algn="ctr"/>
              <a:r>
                <a:rPr lang="en-US" sz="1400" dirty="0">
                  <a:latin typeface="Andale Mono" panose="020B0509000000000004" pitchFamily="49" charset="0"/>
                  <a:cs typeface="Calibri" panose="020F0502020204030204" pitchFamily="34" charset="0"/>
                </a:rPr>
                <a:t>slit</a:t>
              </a:r>
            </a:p>
            <a:p>
              <a:pPr algn="ctr"/>
              <a:r>
                <a:rPr lang="en-US" sz="1400" dirty="0">
                  <a:latin typeface="Andale Mono" panose="020B0509000000000004" pitchFamily="49" charset="0"/>
                  <a:cs typeface="Calibri" panose="020F0502020204030204" pitchFamily="34" charset="0"/>
                </a:rPr>
                <a:t>frame</a:t>
              </a:r>
            </a:p>
          </p:txBody>
        </p:sp>
        <p:sp>
          <p:nvSpPr>
            <p:cNvPr id="45" name="TextBox 44">
              <a:extLst>
                <a:ext uri="{FF2B5EF4-FFF2-40B4-BE49-F238E27FC236}">
                  <a16:creationId xmlns:a16="http://schemas.microsoft.com/office/drawing/2014/main" id="{02FC3EAA-A5BC-A1AC-D4F6-6480D09CB789}"/>
                </a:ext>
              </a:extLst>
            </p:cNvPr>
            <p:cNvSpPr txBox="1"/>
            <p:nvPr/>
          </p:nvSpPr>
          <p:spPr>
            <a:xfrm>
              <a:off x="3404073" y="2168924"/>
              <a:ext cx="557845" cy="184666"/>
            </a:xfrm>
            <a:prstGeom prst="rect">
              <a:avLst/>
            </a:prstGeom>
            <a:noFill/>
          </p:spPr>
          <p:txBody>
            <a:bodyPr wrap="none" lIns="0" tIns="0" rIns="0" bIns="0" rtlCol="0">
              <a:spAutoFit/>
            </a:bodyPr>
            <a:lstStyle/>
            <a:p>
              <a:pPr algn="ctr"/>
              <a:r>
                <a:rPr lang="en-US" sz="1200" dirty="0"/>
                <a:t>(0.5, 0.5)</a:t>
              </a:r>
            </a:p>
          </p:txBody>
        </p:sp>
        <p:sp>
          <p:nvSpPr>
            <p:cNvPr id="46" name="Oval 45">
              <a:extLst>
                <a:ext uri="{FF2B5EF4-FFF2-40B4-BE49-F238E27FC236}">
                  <a16:creationId xmlns:a16="http://schemas.microsoft.com/office/drawing/2014/main" id="{724B115A-F6EC-0B10-FBAD-FEDDAF294AEC}"/>
                </a:ext>
              </a:extLst>
            </p:cNvPr>
            <p:cNvSpPr/>
            <p:nvPr/>
          </p:nvSpPr>
          <p:spPr>
            <a:xfrm>
              <a:off x="3672561" y="2338803"/>
              <a:ext cx="78238" cy="782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3A1E72D7-488D-1922-9DA5-3FDD4692FF64}"/>
                </a:ext>
              </a:extLst>
            </p:cNvPr>
            <p:cNvSpPr txBox="1"/>
            <p:nvPr/>
          </p:nvSpPr>
          <p:spPr>
            <a:xfrm>
              <a:off x="517540" y="3466521"/>
              <a:ext cx="522580" cy="184666"/>
            </a:xfrm>
            <a:prstGeom prst="rect">
              <a:avLst/>
            </a:prstGeom>
            <a:noFill/>
          </p:spPr>
          <p:txBody>
            <a:bodyPr wrap="none" lIns="0" tIns="0" rIns="0" bIns="0" rtlCol="0">
              <a:spAutoFit/>
            </a:bodyPr>
            <a:lstStyle/>
            <a:p>
              <a:pPr algn="ctr"/>
              <a:r>
                <a:rPr lang="en-US" sz="1200" dirty="0">
                  <a:solidFill>
                    <a:srgbClr val="7030A0"/>
                  </a:solidFill>
                </a:rPr>
                <a:t>(0.5,0.5)</a:t>
              </a:r>
            </a:p>
          </p:txBody>
        </p:sp>
        <p:sp>
          <p:nvSpPr>
            <p:cNvPr id="48" name="TextBox 47">
              <a:extLst>
                <a:ext uri="{FF2B5EF4-FFF2-40B4-BE49-F238E27FC236}">
                  <a16:creationId xmlns:a16="http://schemas.microsoft.com/office/drawing/2014/main" id="{0456D51F-9166-A150-8700-85F3906D2E95}"/>
                </a:ext>
              </a:extLst>
            </p:cNvPr>
            <p:cNvSpPr txBox="1"/>
            <p:nvPr/>
          </p:nvSpPr>
          <p:spPr>
            <a:xfrm>
              <a:off x="2888265" y="2417041"/>
              <a:ext cx="756041" cy="246221"/>
            </a:xfrm>
            <a:prstGeom prst="rect">
              <a:avLst/>
            </a:prstGeom>
            <a:noFill/>
          </p:spPr>
          <p:txBody>
            <a:bodyPr wrap="none" lIns="0" tIns="0" rIns="0" bIns="0" rtlCol="0">
              <a:spAutoFit/>
            </a:bodyPr>
            <a:lstStyle/>
            <a:p>
              <a:pPr algn="ctr"/>
              <a:r>
                <a:rPr lang="en-US" sz="1600" dirty="0"/>
                <a:t>S2D WCS</a:t>
              </a:r>
            </a:p>
          </p:txBody>
        </p:sp>
        <p:sp>
          <p:nvSpPr>
            <p:cNvPr id="49" name="TextBox 48">
              <a:extLst>
                <a:ext uri="{FF2B5EF4-FFF2-40B4-BE49-F238E27FC236}">
                  <a16:creationId xmlns:a16="http://schemas.microsoft.com/office/drawing/2014/main" id="{629D786B-74FF-B1BF-8C4C-BE871D16525C}"/>
                </a:ext>
              </a:extLst>
            </p:cNvPr>
            <p:cNvSpPr txBox="1"/>
            <p:nvPr/>
          </p:nvSpPr>
          <p:spPr>
            <a:xfrm>
              <a:off x="363972" y="2411649"/>
              <a:ext cx="841641" cy="184666"/>
            </a:xfrm>
            <a:prstGeom prst="rect">
              <a:avLst/>
            </a:prstGeom>
            <a:noFill/>
          </p:spPr>
          <p:txBody>
            <a:bodyPr wrap="none" lIns="0" tIns="0" rIns="0" bIns="0" rtlCol="0">
              <a:spAutoFit/>
            </a:bodyPr>
            <a:lstStyle/>
            <a:p>
              <a:pPr algn="ctr"/>
              <a:r>
                <a:rPr lang="en-US" sz="1200" dirty="0">
                  <a:solidFill>
                    <a:srgbClr val="7030A0"/>
                  </a:solidFill>
                </a:rPr>
                <a:t>MSA metafile</a:t>
              </a:r>
            </a:p>
          </p:txBody>
        </p:sp>
      </p:grpSp>
      <p:pic>
        <p:nvPicPr>
          <p:cNvPr id="17" name="Picture 16">
            <a:extLst>
              <a:ext uri="{FF2B5EF4-FFF2-40B4-BE49-F238E27FC236}">
                <a16:creationId xmlns:a16="http://schemas.microsoft.com/office/drawing/2014/main" id="{DC0276F8-F51B-9162-5B54-23D5EDCFF3DA}"/>
              </a:ext>
            </a:extLst>
          </p:cNvPr>
          <p:cNvPicPr>
            <a:picLocks noChangeAspect="1"/>
          </p:cNvPicPr>
          <p:nvPr/>
        </p:nvPicPr>
        <p:blipFill>
          <a:blip r:embed="rId3"/>
          <a:stretch>
            <a:fillRect/>
          </a:stretch>
        </p:blipFill>
        <p:spPr>
          <a:xfrm>
            <a:off x="5164017" y="3068997"/>
            <a:ext cx="6628406" cy="3789003"/>
          </a:xfrm>
          <a:prstGeom prst="rect">
            <a:avLst/>
          </a:prstGeom>
        </p:spPr>
      </p:pic>
      <p:sp>
        <p:nvSpPr>
          <p:cNvPr id="51" name="TextBox 50">
            <a:extLst>
              <a:ext uri="{FF2B5EF4-FFF2-40B4-BE49-F238E27FC236}">
                <a16:creationId xmlns:a16="http://schemas.microsoft.com/office/drawing/2014/main" id="{4F91465A-BEF2-BAA0-49E7-3002E95AF590}"/>
              </a:ext>
            </a:extLst>
          </p:cNvPr>
          <p:cNvSpPr txBox="1"/>
          <p:nvPr/>
        </p:nvSpPr>
        <p:spPr>
          <a:xfrm>
            <a:off x="5304627" y="838426"/>
            <a:ext cx="1051955" cy="646331"/>
          </a:xfrm>
          <a:prstGeom prst="rect">
            <a:avLst/>
          </a:prstGeom>
          <a:noFill/>
        </p:spPr>
        <p:txBody>
          <a:bodyPr wrap="none" rtlCol="0">
            <a:spAutoFit/>
          </a:bodyPr>
          <a:lstStyle/>
          <a:p>
            <a:r>
              <a:rPr lang="en-US" dirty="0">
                <a:solidFill>
                  <a:schemeClr val="bg1"/>
                </a:solidFill>
                <a:latin typeface="Andale Mono" panose="020B0509000000000004" pitchFamily="49" charset="0"/>
              </a:rPr>
              <a:t>world</a:t>
            </a:r>
            <a:r>
              <a:rPr lang="en-US" dirty="0">
                <a:solidFill>
                  <a:schemeClr val="bg1"/>
                </a:solidFill>
              </a:rPr>
              <a:t> </a:t>
            </a:r>
          </a:p>
          <a:p>
            <a:r>
              <a:rPr lang="en-US" dirty="0">
                <a:solidFill>
                  <a:schemeClr val="bg1"/>
                </a:solidFill>
              </a:rPr>
              <a:t>(RA, Dec)</a:t>
            </a:r>
          </a:p>
        </p:txBody>
      </p:sp>
      <p:sp>
        <p:nvSpPr>
          <p:cNvPr id="52" name="TextBox 51">
            <a:extLst>
              <a:ext uri="{FF2B5EF4-FFF2-40B4-BE49-F238E27FC236}">
                <a16:creationId xmlns:a16="http://schemas.microsoft.com/office/drawing/2014/main" id="{DE7B549D-7492-D1C3-25AE-8BDB77212411}"/>
              </a:ext>
            </a:extLst>
          </p:cNvPr>
          <p:cNvSpPr txBox="1"/>
          <p:nvPr/>
        </p:nvSpPr>
        <p:spPr>
          <a:xfrm>
            <a:off x="6617118" y="3448118"/>
            <a:ext cx="1742785" cy="369332"/>
          </a:xfrm>
          <a:prstGeom prst="rect">
            <a:avLst/>
          </a:prstGeom>
          <a:noFill/>
        </p:spPr>
        <p:txBody>
          <a:bodyPr wrap="none" rtlCol="0">
            <a:spAutoFit/>
          </a:bodyPr>
          <a:lstStyle/>
          <a:p>
            <a:r>
              <a:rPr lang="en-US" dirty="0">
                <a:latin typeface="Andale Mono" panose="020B0509000000000004" pitchFamily="49" charset="0"/>
              </a:rPr>
              <a:t>detector</a:t>
            </a:r>
            <a:r>
              <a:rPr lang="en-US" dirty="0"/>
              <a:t> (</a:t>
            </a:r>
            <a:r>
              <a:rPr lang="en-US" dirty="0" err="1"/>
              <a:t>x,y</a:t>
            </a:r>
            <a:r>
              <a:rPr lang="en-US" dirty="0"/>
              <a:t>)</a:t>
            </a:r>
          </a:p>
        </p:txBody>
      </p:sp>
      <p:sp>
        <p:nvSpPr>
          <p:cNvPr id="53" name="TextBox 52">
            <a:extLst>
              <a:ext uri="{FF2B5EF4-FFF2-40B4-BE49-F238E27FC236}">
                <a16:creationId xmlns:a16="http://schemas.microsoft.com/office/drawing/2014/main" id="{7827ACC6-5B8D-4C6D-9520-9E63099EDF4D}"/>
              </a:ext>
            </a:extLst>
          </p:cNvPr>
          <p:cNvSpPr txBox="1"/>
          <p:nvPr/>
        </p:nvSpPr>
        <p:spPr>
          <a:xfrm>
            <a:off x="8598318" y="1395986"/>
            <a:ext cx="2666114" cy="1200329"/>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latin typeface="Andale Mono" panose="020B0509000000000004" pitchFamily="49" charset="0"/>
              </a:rPr>
              <a:t>s2d_model.meta.wcs</a:t>
            </a:r>
          </a:p>
          <a:p>
            <a:r>
              <a:rPr lang="en-US" dirty="0">
                <a:latin typeface="Andale Mono" panose="020B0509000000000004" pitchFamily="49" charset="0"/>
              </a:rPr>
              <a:t>1) detector</a:t>
            </a:r>
          </a:p>
          <a:p>
            <a:r>
              <a:rPr lang="en-US" dirty="0">
                <a:latin typeface="Andale Mono" panose="020B0509000000000004" pitchFamily="49" charset="0"/>
              </a:rPr>
              <a:t>2) </a:t>
            </a:r>
            <a:r>
              <a:rPr lang="en-US" dirty="0" err="1">
                <a:latin typeface="Andale Mono" panose="020B0509000000000004" pitchFamily="49" charset="0"/>
              </a:rPr>
              <a:t>slit_frame</a:t>
            </a:r>
            <a:endParaRPr lang="en-US" dirty="0">
              <a:latin typeface="Andale Mono" panose="020B0509000000000004" pitchFamily="49" charset="0"/>
            </a:endParaRPr>
          </a:p>
          <a:p>
            <a:r>
              <a:rPr lang="en-US" dirty="0">
                <a:latin typeface="Andale Mono" panose="020B0509000000000004" pitchFamily="49" charset="0"/>
              </a:rPr>
              <a:t>3) world</a:t>
            </a:r>
            <a:endParaRPr lang="en-US" dirty="0"/>
          </a:p>
        </p:txBody>
      </p:sp>
      <p:sp>
        <p:nvSpPr>
          <p:cNvPr id="54" name="TextBox 53">
            <a:extLst>
              <a:ext uri="{FF2B5EF4-FFF2-40B4-BE49-F238E27FC236}">
                <a16:creationId xmlns:a16="http://schemas.microsoft.com/office/drawing/2014/main" id="{1E8B1BE2-0195-90AD-B9EA-6DF6122D7EDA}"/>
              </a:ext>
            </a:extLst>
          </p:cNvPr>
          <p:cNvSpPr txBox="1"/>
          <p:nvPr/>
        </p:nvSpPr>
        <p:spPr>
          <a:xfrm>
            <a:off x="8598318" y="130540"/>
            <a:ext cx="2854115" cy="1077218"/>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3200" dirty="0">
                <a:latin typeface="Calibri" panose="020F0502020204030204" pitchFamily="34" charset="0"/>
                <a:cs typeface="Calibri" panose="020F0502020204030204" pitchFamily="34" charset="0"/>
              </a:rPr>
              <a:t>S2D </a:t>
            </a:r>
            <a:r>
              <a:rPr lang="en-US" sz="3200" dirty="0" err="1">
                <a:latin typeface="Calibri" panose="020F0502020204030204" pitchFamily="34" charset="0"/>
                <a:cs typeface="Calibri" panose="020F0502020204030204" pitchFamily="34" charset="0"/>
              </a:rPr>
              <a:t>datamodel</a:t>
            </a:r>
            <a:r>
              <a:rPr lang="en-US" sz="3200" dirty="0">
                <a:latin typeface="Calibri" panose="020F0502020204030204" pitchFamily="34" charset="0"/>
                <a:cs typeface="Calibri" panose="020F0502020204030204" pitchFamily="34" charset="0"/>
              </a:rPr>
              <a:t> </a:t>
            </a:r>
          </a:p>
          <a:p>
            <a:r>
              <a:rPr lang="en-US" sz="3200" dirty="0">
                <a:latin typeface="Calibri" panose="020F0502020204030204" pitchFamily="34" charset="0"/>
                <a:cs typeface="Calibri" panose="020F0502020204030204" pitchFamily="34" charset="0"/>
              </a:rPr>
              <a:t>WCS transforms</a:t>
            </a:r>
          </a:p>
        </p:txBody>
      </p:sp>
      <p:sp>
        <p:nvSpPr>
          <p:cNvPr id="55" name="TextBox 54">
            <a:extLst>
              <a:ext uri="{FF2B5EF4-FFF2-40B4-BE49-F238E27FC236}">
                <a16:creationId xmlns:a16="http://schemas.microsoft.com/office/drawing/2014/main" id="{1D1AD66F-F781-B3D8-9CA9-F8A5B12E5E88}"/>
              </a:ext>
            </a:extLst>
          </p:cNvPr>
          <p:cNvSpPr txBox="1"/>
          <p:nvPr/>
        </p:nvSpPr>
        <p:spPr>
          <a:xfrm>
            <a:off x="707575" y="525863"/>
            <a:ext cx="947567" cy="800219"/>
          </a:xfrm>
          <a:prstGeom prst="rect">
            <a:avLst/>
          </a:prstGeom>
          <a:noFill/>
        </p:spPr>
        <p:txBody>
          <a:bodyPr wrap="none" rtlCol="0">
            <a:spAutoFit/>
          </a:bodyPr>
          <a:lstStyle/>
          <a:p>
            <a:pPr algn="ctr"/>
            <a:r>
              <a:rPr lang="en-US" sz="2800" dirty="0">
                <a:latin typeface="Calibri" panose="020F0502020204030204" pitchFamily="34" charset="0"/>
                <a:cs typeface="Calibri" panose="020F0502020204030204" pitchFamily="34" charset="0"/>
              </a:rPr>
              <a:t>MSA</a:t>
            </a:r>
            <a:endParaRPr lang="en-US" dirty="0">
              <a:latin typeface="Calibri" panose="020F0502020204030204" pitchFamily="34" charset="0"/>
              <a:cs typeface="Calibri" panose="020F0502020204030204" pitchFamily="34" charset="0"/>
            </a:endParaRPr>
          </a:p>
          <a:p>
            <a:pPr algn="ctr"/>
            <a:r>
              <a:rPr lang="en-US" dirty="0">
                <a:latin typeface="Calibri" panose="020F0502020204030204" pitchFamily="34" charset="0"/>
                <a:cs typeface="Calibri" panose="020F0502020204030204" pitchFamily="34" charset="0"/>
              </a:rPr>
              <a:t>shutters</a:t>
            </a:r>
          </a:p>
        </p:txBody>
      </p:sp>
      <p:sp>
        <p:nvSpPr>
          <p:cNvPr id="2" name="Oval 1">
            <a:extLst>
              <a:ext uri="{FF2B5EF4-FFF2-40B4-BE49-F238E27FC236}">
                <a16:creationId xmlns:a16="http://schemas.microsoft.com/office/drawing/2014/main" id="{BC76AE27-8E55-16A0-DAF4-B9E7CBC8006C}"/>
              </a:ext>
            </a:extLst>
          </p:cNvPr>
          <p:cNvSpPr/>
          <p:nvPr/>
        </p:nvSpPr>
        <p:spPr>
          <a:xfrm>
            <a:off x="3500249" y="4117524"/>
            <a:ext cx="347133" cy="347133"/>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2</a:t>
            </a:r>
          </a:p>
        </p:txBody>
      </p:sp>
      <p:sp>
        <p:nvSpPr>
          <p:cNvPr id="5" name="Oval 4">
            <a:extLst>
              <a:ext uri="{FF2B5EF4-FFF2-40B4-BE49-F238E27FC236}">
                <a16:creationId xmlns:a16="http://schemas.microsoft.com/office/drawing/2014/main" id="{822208B3-941D-C544-62E4-ED5754053F90}"/>
              </a:ext>
            </a:extLst>
          </p:cNvPr>
          <p:cNvSpPr/>
          <p:nvPr/>
        </p:nvSpPr>
        <p:spPr>
          <a:xfrm>
            <a:off x="5393065" y="1543677"/>
            <a:ext cx="347133" cy="347133"/>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3</a:t>
            </a:r>
          </a:p>
        </p:txBody>
      </p:sp>
      <p:sp>
        <p:nvSpPr>
          <p:cNvPr id="9" name="Oval 8">
            <a:extLst>
              <a:ext uri="{FF2B5EF4-FFF2-40B4-BE49-F238E27FC236}">
                <a16:creationId xmlns:a16="http://schemas.microsoft.com/office/drawing/2014/main" id="{64DC7473-46D3-93D6-B108-54ABEFAE0891}"/>
              </a:ext>
            </a:extLst>
          </p:cNvPr>
          <p:cNvSpPr/>
          <p:nvPr/>
        </p:nvSpPr>
        <p:spPr>
          <a:xfrm>
            <a:off x="5905537" y="3491084"/>
            <a:ext cx="347133" cy="347133"/>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1</a:t>
            </a:r>
          </a:p>
        </p:txBody>
      </p:sp>
    </p:spTree>
    <p:extLst>
      <p:ext uri="{BB962C8B-B14F-4D97-AF65-F5344CB8AC3E}">
        <p14:creationId xmlns:p14="http://schemas.microsoft.com/office/powerpoint/2010/main" val="2598888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FB5EE-16C2-B5CB-B090-F5874F1BB18C}"/>
              </a:ext>
            </a:extLst>
          </p:cNvPr>
          <p:cNvSpPr>
            <a:spLocks noGrp="1"/>
          </p:cNvSpPr>
          <p:nvPr>
            <p:ph type="title"/>
          </p:nvPr>
        </p:nvSpPr>
        <p:spPr>
          <a:xfrm>
            <a:off x="1152144" y="413462"/>
            <a:ext cx="10448544" cy="625473"/>
          </a:xfrm>
        </p:spPr>
        <p:txBody>
          <a:bodyPr/>
          <a:lstStyle/>
          <a:p>
            <a:r>
              <a:rPr lang="en-US" dirty="0" err="1"/>
              <a:t>NIRSpec</a:t>
            </a:r>
            <a:r>
              <a:rPr lang="en-US" dirty="0"/>
              <a:t> MOS is awesome</a:t>
            </a:r>
          </a:p>
        </p:txBody>
      </p:sp>
      <p:pic>
        <p:nvPicPr>
          <p:cNvPr id="6" name="Picture 5">
            <a:extLst>
              <a:ext uri="{FF2B5EF4-FFF2-40B4-BE49-F238E27FC236}">
                <a16:creationId xmlns:a16="http://schemas.microsoft.com/office/drawing/2014/main" id="{FB202710-D1E0-D88F-6B64-4446A26D7D9E}"/>
              </a:ext>
            </a:extLst>
          </p:cNvPr>
          <p:cNvPicPr>
            <a:picLocks noChangeAspect="1"/>
          </p:cNvPicPr>
          <p:nvPr/>
        </p:nvPicPr>
        <p:blipFill>
          <a:blip r:embed="rId2"/>
          <a:stretch>
            <a:fillRect/>
          </a:stretch>
        </p:blipFill>
        <p:spPr>
          <a:xfrm>
            <a:off x="7973056" y="3035411"/>
            <a:ext cx="3397857" cy="3822589"/>
          </a:xfrm>
          <a:prstGeom prst="rect">
            <a:avLst/>
          </a:prstGeom>
        </p:spPr>
      </p:pic>
      <p:pic>
        <p:nvPicPr>
          <p:cNvPr id="8" name="Picture 7">
            <a:extLst>
              <a:ext uri="{FF2B5EF4-FFF2-40B4-BE49-F238E27FC236}">
                <a16:creationId xmlns:a16="http://schemas.microsoft.com/office/drawing/2014/main" id="{22F5418B-7AB0-0AA2-4C6D-0098E33E5322}"/>
              </a:ext>
            </a:extLst>
          </p:cNvPr>
          <p:cNvPicPr>
            <a:picLocks noChangeAspect="1"/>
          </p:cNvPicPr>
          <p:nvPr/>
        </p:nvPicPr>
        <p:blipFill>
          <a:blip r:embed="rId3"/>
          <a:stretch>
            <a:fillRect/>
          </a:stretch>
        </p:blipFill>
        <p:spPr>
          <a:xfrm>
            <a:off x="7151970" y="0"/>
            <a:ext cx="5040030" cy="2987529"/>
          </a:xfrm>
          <a:prstGeom prst="rect">
            <a:avLst/>
          </a:prstGeom>
        </p:spPr>
      </p:pic>
      <p:pic>
        <p:nvPicPr>
          <p:cNvPr id="5" name="Picture 4">
            <a:extLst>
              <a:ext uri="{FF2B5EF4-FFF2-40B4-BE49-F238E27FC236}">
                <a16:creationId xmlns:a16="http://schemas.microsoft.com/office/drawing/2014/main" id="{51ADAC58-C39A-83A1-0D2B-D4EA98676ACA}"/>
              </a:ext>
            </a:extLst>
          </p:cNvPr>
          <p:cNvPicPr>
            <a:picLocks noChangeAspect="1"/>
          </p:cNvPicPr>
          <p:nvPr/>
        </p:nvPicPr>
        <p:blipFill>
          <a:blip r:embed="rId4"/>
          <a:stretch>
            <a:fillRect/>
          </a:stretch>
        </p:blipFill>
        <p:spPr>
          <a:xfrm>
            <a:off x="0" y="1375612"/>
            <a:ext cx="7148223" cy="5470287"/>
          </a:xfrm>
          <a:prstGeom prst="rect">
            <a:avLst/>
          </a:prstGeom>
        </p:spPr>
      </p:pic>
      <p:sp>
        <p:nvSpPr>
          <p:cNvPr id="9" name="TextBox 8">
            <a:extLst>
              <a:ext uri="{FF2B5EF4-FFF2-40B4-BE49-F238E27FC236}">
                <a16:creationId xmlns:a16="http://schemas.microsoft.com/office/drawing/2014/main" id="{88127A96-58A4-4FF7-59DD-395E75931632}"/>
              </a:ext>
            </a:extLst>
          </p:cNvPr>
          <p:cNvSpPr txBox="1"/>
          <p:nvPr/>
        </p:nvSpPr>
        <p:spPr>
          <a:xfrm>
            <a:off x="11021295" y="2385390"/>
            <a:ext cx="1194558" cy="261610"/>
          </a:xfrm>
          <a:prstGeom prst="rect">
            <a:avLst/>
          </a:prstGeom>
          <a:noFill/>
        </p:spPr>
        <p:txBody>
          <a:bodyPr wrap="none" rtlCol="0">
            <a:spAutoFit/>
          </a:bodyPr>
          <a:lstStyle/>
          <a:p>
            <a:r>
              <a:rPr lang="en-US" sz="1100" i="0" dirty="0">
                <a:solidFill>
                  <a:schemeClr val="bg1">
                    <a:lumMod val="50000"/>
                  </a:schemeClr>
                </a:solidFill>
                <a:effectLst/>
              </a:rPr>
              <a:t>arXiv:2405.21054</a:t>
            </a:r>
          </a:p>
        </p:txBody>
      </p:sp>
      <p:pic>
        <p:nvPicPr>
          <p:cNvPr id="10" name="Picture 9">
            <a:extLst>
              <a:ext uri="{FF2B5EF4-FFF2-40B4-BE49-F238E27FC236}">
                <a16:creationId xmlns:a16="http://schemas.microsoft.com/office/drawing/2014/main" id="{D25BE6C5-A2DB-912A-26F5-D6C8CD86E33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213810" y="6186114"/>
            <a:ext cx="654443" cy="454613"/>
          </a:xfrm>
          <a:prstGeom prst="rect">
            <a:avLst/>
          </a:prstGeom>
        </p:spPr>
      </p:pic>
      <p:sp>
        <p:nvSpPr>
          <p:cNvPr id="11" name="TextBox 10">
            <a:extLst>
              <a:ext uri="{FF2B5EF4-FFF2-40B4-BE49-F238E27FC236}">
                <a16:creationId xmlns:a16="http://schemas.microsoft.com/office/drawing/2014/main" id="{8ED8292F-FE13-F6A0-74D2-38A166650F13}"/>
              </a:ext>
            </a:extLst>
          </p:cNvPr>
          <p:cNvSpPr txBox="1"/>
          <p:nvPr/>
        </p:nvSpPr>
        <p:spPr>
          <a:xfrm>
            <a:off x="10012105" y="3290500"/>
            <a:ext cx="992644" cy="276999"/>
          </a:xfrm>
          <a:prstGeom prst="rect">
            <a:avLst/>
          </a:prstGeom>
          <a:noFill/>
        </p:spPr>
        <p:txBody>
          <a:bodyPr wrap="none" rtlCol="0">
            <a:spAutoFit/>
          </a:bodyPr>
          <a:lstStyle/>
          <a:p>
            <a:r>
              <a:rPr lang="en-US" sz="1200" i="0" dirty="0">
                <a:effectLst/>
              </a:rPr>
              <a:t>1000 spectra</a:t>
            </a:r>
          </a:p>
        </p:txBody>
      </p:sp>
      <p:pic>
        <p:nvPicPr>
          <p:cNvPr id="13" name="Picture 12">
            <a:extLst>
              <a:ext uri="{FF2B5EF4-FFF2-40B4-BE49-F238E27FC236}">
                <a16:creationId xmlns:a16="http://schemas.microsoft.com/office/drawing/2014/main" id="{EE28B51F-D306-402B-BCFB-AD2FA5A2F66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405792" y="12101"/>
            <a:ext cx="1237754" cy="1334023"/>
          </a:xfrm>
          <a:prstGeom prst="rect">
            <a:avLst/>
          </a:prstGeom>
        </p:spPr>
      </p:pic>
    </p:spTree>
    <p:extLst>
      <p:ext uri="{BB962C8B-B14F-4D97-AF65-F5344CB8AC3E}">
        <p14:creationId xmlns:p14="http://schemas.microsoft.com/office/powerpoint/2010/main" val="1679717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Text box"/>
          <p:cNvSpPr>
            <a:spLocks noGrp="1"/>
          </p:cNvSpPr>
          <p:nvPr>
            <p:ph sz="quarter" idx="10"/>
          </p:nvPr>
        </p:nvSpPr>
        <p:spPr/>
        <p:txBody>
          <a:bodyPr>
            <a:normAutofit fontScale="92500" lnSpcReduction="10000"/>
          </a:bodyPr>
          <a:lstStyle/>
          <a:p>
            <a:r>
              <a:rPr lang="en-US" sz="1800" dirty="0"/>
              <a:t>This webinar will cover </a:t>
            </a:r>
            <a:r>
              <a:rPr lang="en-US" sz="1800" dirty="0" err="1"/>
              <a:t>NIRSpec</a:t>
            </a:r>
            <a:r>
              <a:rPr lang="en-US" sz="1800" dirty="0"/>
              <a:t> MOS (multi-object spectroscopy) data reduction by the JWST pipeline with example notebooks. We will cover recent pipeline updates that deliver improved spectra with default settings. We'll also discuss lingering caveats, workarounds, and techniques to reprocess data, including editing the MSA metafile and master background subtraction.</a:t>
            </a:r>
          </a:p>
          <a:p>
            <a:pPr lvl="1"/>
            <a:r>
              <a:rPr lang="en-US" dirty="0"/>
              <a:t>Overview (10 min)</a:t>
            </a:r>
          </a:p>
          <a:p>
            <a:pPr lvl="2"/>
            <a:r>
              <a:rPr lang="en-US" dirty="0"/>
              <a:t>Pipeline &amp; calibration updates</a:t>
            </a:r>
          </a:p>
          <a:p>
            <a:pPr lvl="1"/>
            <a:r>
              <a:rPr lang="en-US" dirty="0"/>
              <a:t>Notebooks (80 min)</a:t>
            </a:r>
          </a:p>
          <a:p>
            <a:pPr lvl="2"/>
            <a:r>
              <a:rPr lang="en-US" dirty="0"/>
              <a:t>pipeline</a:t>
            </a:r>
          </a:p>
          <a:p>
            <a:pPr lvl="2"/>
            <a:r>
              <a:rPr lang="en-US" dirty="0"/>
              <a:t>MSA metafile</a:t>
            </a:r>
          </a:p>
          <a:p>
            <a:pPr lvl="2"/>
            <a:r>
              <a:rPr lang="en-US" dirty="0"/>
              <a:t>slits to sky</a:t>
            </a:r>
          </a:p>
          <a:p>
            <a:pPr lvl="2"/>
            <a:r>
              <a:rPr lang="en-US" dirty="0"/>
              <a:t>master background</a:t>
            </a:r>
          </a:p>
          <a:p>
            <a:pPr lvl="2"/>
            <a:r>
              <a:rPr lang="en-US" dirty="0" err="1"/>
              <a:t>NSClean</a:t>
            </a:r>
            <a:endParaRPr lang="en-US" dirty="0"/>
          </a:p>
          <a:p>
            <a:pPr lvl="1"/>
            <a:r>
              <a:rPr lang="en-US" dirty="0"/>
              <a:t>Q&amp;A</a:t>
            </a:r>
          </a:p>
        </p:txBody>
      </p:sp>
      <p:sp>
        <p:nvSpPr>
          <p:cNvPr id="9" name="Slide Number">
            <a:extLst>
              <a:ext uri="{FF2B5EF4-FFF2-40B4-BE49-F238E27FC236}">
                <a16:creationId xmlns:a16="http://schemas.microsoft.com/office/drawing/2014/main" id="{A8A0B463-116D-B64C-BDA8-71032B027025}"/>
              </a:ext>
            </a:extLst>
          </p:cNvPr>
          <p:cNvSpPr>
            <a:spLocks noGrp="1"/>
          </p:cNvSpPr>
          <p:nvPr>
            <p:ph type="sldNum" sz="quarter" idx="4"/>
          </p:nvPr>
        </p:nvSpPr>
        <p:spPr/>
        <p:txBody>
          <a:bodyPr/>
          <a:lstStyle/>
          <a:p>
            <a:fld id="{F5924D8F-0AED-0D4B-9A03-2EDE66D03B0B}" type="slidenum">
              <a:rPr lang="en-US" smtClean="0"/>
              <a:pPr/>
              <a:t>3</a:t>
            </a:fld>
            <a:endParaRPr lang="en-US" dirty="0"/>
          </a:p>
        </p:txBody>
      </p:sp>
      <p:sp>
        <p:nvSpPr>
          <p:cNvPr id="6" name="Title 1">
            <a:extLst>
              <a:ext uri="{FF2B5EF4-FFF2-40B4-BE49-F238E27FC236}">
                <a16:creationId xmlns:a16="http://schemas.microsoft.com/office/drawing/2014/main" id="{E7C09330-E8E6-F39F-A041-1F89A7E232E2}"/>
              </a:ext>
            </a:extLst>
          </p:cNvPr>
          <p:cNvSpPr txBox="1">
            <a:spLocks/>
          </p:cNvSpPr>
          <p:nvPr/>
        </p:nvSpPr>
        <p:spPr>
          <a:xfrm>
            <a:off x="1152144" y="416264"/>
            <a:ext cx="10448544" cy="6254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2500" kern="1200" spc="20" baseline="0" dirty="0">
                <a:solidFill>
                  <a:srgbClr val="002060"/>
                </a:solidFill>
                <a:latin typeface="Franklin Gothic Medium" panose="020B0603020102020204" pitchFamily="34" charset="0"/>
                <a:ea typeface="+mj-ea"/>
                <a:cs typeface="+mj-cs"/>
              </a:defRPr>
            </a:lvl1pPr>
          </a:lstStyle>
          <a:p>
            <a:r>
              <a:rPr lang="en-US" dirty="0" err="1"/>
              <a:t>JWebbinar</a:t>
            </a:r>
            <a:r>
              <a:rPr lang="en-US" dirty="0"/>
              <a:t> #33 session outline</a:t>
            </a:r>
          </a:p>
        </p:txBody>
      </p:sp>
    </p:spTree>
    <p:extLst>
      <p:ext uri="{BB962C8B-B14F-4D97-AF65-F5344CB8AC3E}">
        <p14:creationId xmlns:p14="http://schemas.microsoft.com/office/powerpoint/2010/main" val="1631287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FB8D8137-B212-A583-67D5-B44211989E6A}"/>
              </a:ext>
            </a:extLst>
          </p:cNvPr>
          <p:cNvSpPr/>
          <p:nvPr/>
        </p:nvSpPr>
        <p:spPr>
          <a:xfrm>
            <a:off x="382868" y="1162173"/>
            <a:ext cx="3864794" cy="1708533"/>
          </a:xfrm>
          <a:prstGeom prst="rect">
            <a:avLst/>
          </a:prstGeom>
          <a:solidFill>
            <a:schemeClr val="accent4">
              <a:alpha val="25000"/>
            </a:schemeClr>
          </a:solidFill>
          <a:ln>
            <a:solidFill>
              <a:schemeClr val="accent4">
                <a:shade val="15000"/>
                <a:alpha val="25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4A5838-AB51-CBFE-40E1-5825F5E325FE}"/>
              </a:ext>
            </a:extLst>
          </p:cNvPr>
          <p:cNvSpPr>
            <a:spLocks noGrp="1"/>
          </p:cNvSpPr>
          <p:nvPr>
            <p:ph type="title"/>
          </p:nvPr>
        </p:nvSpPr>
        <p:spPr>
          <a:xfrm>
            <a:off x="1152144" y="465066"/>
            <a:ext cx="10448544" cy="625473"/>
          </a:xfrm>
        </p:spPr>
        <p:txBody>
          <a:bodyPr/>
          <a:lstStyle/>
          <a:p>
            <a:r>
              <a:rPr lang="en-US" dirty="0" err="1"/>
              <a:t>NIRSpec</a:t>
            </a:r>
            <a:r>
              <a:rPr lang="en-US" dirty="0"/>
              <a:t> Team @ </a:t>
            </a:r>
            <a:r>
              <a:rPr lang="en-US" dirty="0" err="1"/>
              <a:t>STScI</a:t>
            </a:r>
            <a:endParaRPr lang="en-US" dirty="0"/>
          </a:p>
        </p:txBody>
      </p:sp>
      <p:pic>
        <p:nvPicPr>
          <p:cNvPr id="5" name="Picture 4">
            <a:extLst>
              <a:ext uri="{FF2B5EF4-FFF2-40B4-BE49-F238E27FC236}">
                <a16:creationId xmlns:a16="http://schemas.microsoft.com/office/drawing/2014/main" id="{6D581C3D-986A-6735-10A2-37A85B22AE66}"/>
              </a:ext>
            </a:extLst>
          </p:cNvPr>
          <p:cNvPicPr>
            <a:picLocks noChangeAspect="1"/>
          </p:cNvPicPr>
          <p:nvPr/>
        </p:nvPicPr>
        <p:blipFill>
          <a:blip r:embed="rId2"/>
          <a:stretch>
            <a:fillRect/>
          </a:stretch>
        </p:blipFill>
        <p:spPr>
          <a:xfrm>
            <a:off x="5426287" y="3196282"/>
            <a:ext cx="1065407" cy="1065407"/>
          </a:xfrm>
          <a:prstGeom prst="rect">
            <a:avLst/>
          </a:prstGeom>
        </p:spPr>
      </p:pic>
      <p:pic>
        <p:nvPicPr>
          <p:cNvPr id="8" name="Picture 7">
            <a:extLst>
              <a:ext uri="{FF2B5EF4-FFF2-40B4-BE49-F238E27FC236}">
                <a16:creationId xmlns:a16="http://schemas.microsoft.com/office/drawing/2014/main" id="{377C7F0B-9755-6AFE-8292-CE7B7BF327BA}"/>
              </a:ext>
            </a:extLst>
          </p:cNvPr>
          <p:cNvPicPr>
            <a:picLocks noChangeAspect="1"/>
          </p:cNvPicPr>
          <p:nvPr/>
        </p:nvPicPr>
        <p:blipFill>
          <a:blip r:embed="rId3"/>
          <a:stretch>
            <a:fillRect/>
          </a:stretch>
        </p:blipFill>
        <p:spPr>
          <a:xfrm>
            <a:off x="7906974" y="1446354"/>
            <a:ext cx="1065407" cy="1065407"/>
          </a:xfrm>
          <a:prstGeom prst="rect">
            <a:avLst/>
          </a:prstGeom>
        </p:spPr>
      </p:pic>
      <p:pic>
        <p:nvPicPr>
          <p:cNvPr id="9" name="Picture 8">
            <a:extLst>
              <a:ext uri="{FF2B5EF4-FFF2-40B4-BE49-F238E27FC236}">
                <a16:creationId xmlns:a16="http://schemas.microsoft.com/office/drawing/2014/main" id="{74D6C080-CD86-D275-01CE-21C0F59871C9}"/>
              </a:ext>
            </a:extLst>
          </p:cNvPr>
          <p:cNvPicPr>
            <a:picLocks noChangeAspect="1"/>
          </p:cNvPicPr>
          <p:nvPr/>
        </p:nvPicPr>
        <p:blipFill>
          <a:blip r:embed="rId4"/>
          <a:stretch>
            <a:fillRect/>
          </a:stretch>
        </p:blipFill>
        <p:spPr>
          <a:xfrm>
            <a:off x="1945567" y="3194164"/>
            <a:ext cx="1065407" cy="1065407"/>
          </a:xfrm>
          <a:prstGeom prst="rect">
            <a:avLst/>
          </a:prstGeom>
        </p:spPr>
      </p:pic>
      <p:pic>
        <p:nvPicPr>
          <p:cNvPr id="10" name="Picture 9">
            <a:extLst>
              <a:ext uri="{FF2B5EF4-FFF2-40B4-BE49-F238E27FC236}">
                <a16:creationId xmlns:a16="http://schemas.microsoft.com/office/drawing/2014/main" id="{CB27AE52-6610-E61A-C1B9-274740D8B07D}"/>
              </a:ext>
            </a:extLst>
          </p:cNvPr>
          <p:cNvPicPr>
            <a:picLocks noChangeAspect="1"/>
          </p:cNvPicPr>
          <p:nvPr/>
        </p:nvPicPr>
        <p:blipFill>
          <a:blip r:embed="rId5"/>
          <a:stretch>
            <a:fillRect/>
          </a:stretch>
        </p:blipFill>
        <p:spPr>
          <a:xfrm>
            <a:off x="6736374" y="1483690"/>
            <a:ext cx="1065407" cy="1065407"/>
          </a:xfrm>
          <a:prstGeom prst="rect">
            <a:avLst/>
          </a:prstGeom>
        </p:spPr>
      </p:pic>
      <p:pic>
        <p:nvPicPr>
          <p:cNvPr id="11" name="Picture 10">
            <a:extLst>
              <a:ext uri="{FF2B5EF4-FFF2-40B4-BE49-F238E27FC236}">
                <a16:creationId xmlns:a16="http://schemas.microsoft.com/office/drawing/2014/main" id="{82502E93-2972-3713-2465-851424092FC1}"/>
              </a:ext>
            </a:extLst>
          </p:cNvPr>
          <p:cNvPicPr>
            <a:picLocks noChangeAspect="1"/>
          </p:cNvPicPr>
          <p:nvPr/>
        </p:nvPicPr>
        <p:blipFill>
          <a:blip r:embed="rId6"/>
          <a:stretch>
            <a:fillRect/>
          </a:stretch>
        </p:blipFill>
        <p:spPr>
          <a:xfrm>
            <a:off x="1866310" y="4816068"/>
            <a:ext cx="1065407" cy="1065407"/>
          </a:xfrm>
          <a:prstGeom prst="rect">
            <a:avLst/>
          </a:prstGeom>
        </p:spPr>
      </p:pic>
      <p:pic>
        <p:nvPicPr>
          <p:cNvPr id="13" name="Picture 12">
            <a:extLst>
              <a:ext uri="{FF2B5EF4-FFF2-40B4-BE49-F238E27FC236}">
                <a16:creationId xmlns:a16="http://schemas.microsoft.com/office/drawing/2014/main" id="{47A56918-E4F0-E48F-E01F-9E48023396C5}"/>
              </a:ext>
            </a:extLst>
          </p:cNvPr>
          <p:cNvPicPr>
            <a:picLocks noChangeAspect="1"/>
          </p:cNvPicPr>
          <p:nvPr/>
        </p:nvPicPr>
        <p:blipFill>
          <a:blip r:embed="rId7"/>
          <a:stretch>
            <a:fillRect/>
          </a:stretch>
        </p:blipFill>
        <p:spPr>
          <a:xfrm>
            <a:off x="10301507" y="1472537"/>
            <a:ext cx="1065407" cy="1065407"/>
          </a:xfrm>
          <a:prstGeom prst="rect">
            <a:avLst/>
          </a:prstGeom>
        </p:spPr>
      </p:pic>
      <p:pic>
        <p:nvPicPr>
          <p:cNvPr id="14" name="Picture 13">
            <a:extLst>
              <a:ext uri="{FF2B5EF4-FFF2-40B4-BE49-F238E27FC236}">
                <a16:creationId xmlns:a16="http://schemas.microsoft.com/office/drawing/2014/main" id="{74086CCA-C1E4-C5C8-92C0-2249FAE437D7}"/>
              </a:ext>
            </a:extLst>
          </p:cNvPr>
          <p:cNvPicPr>
            <a:picLocks noChangeAspect="1"/>
          </p:cNvPicPr>
          <p:nvPr/>
        </p:nvPicPr>
        <p:blipFill>
          <a:blip r:embed="rId8"/>
          <a:stretch>
            <a:fillRect/>
          </a:stretch>
        </p:blipFill>
        <p:spPr>
          <a:xfrm>
            <a:off x="3113386" y="4824751"/>
            <a:ext cx="1065407" cy="1065407"/>
          </a:xfrm>
          <a:prstGeom prst="rect">
            <a:avLst/>
          </a:prstGeom>
        </p:spPr>
      </p:pic>
      <p:pic>
        <p:nvPicPr>
          <p:cNvPr id="15" name="Picture 14">
            <a:extLst>
              <a:ext uri="{FF2B5EF4-FFF2-40B4-BE49-F238E27FC236}">
                <a16:creationId xmlns:a16="http://schemas.microsoft.com/office/drawing/2014/main" id="{83D91891-80EC-4E58-EDB9-DAE877C3F79C}"/>
              </a:ext>
            </a:extLst>
          </p:cNvPr>
          <p:cNvPicPr>
            <a:picLocks noChangeAspect="1"/>
          </p:cNvPicPr>
          <p:nvPr/>
        </p:nvPicPr>
        <p:blipFill>
          <a:blip r:embed="rId9"/>
          <a:stretch>
            <a:fillRect/>
          </a:stretch>
        </p:blipFill>
        <p:spPr>
          <a:xfrm>
            <a:off x="6602175" y="3180570"/>
            <a:ext cx="1065407" cy="1065407"/>
          </a:xfrm>
          <a:prstGeom prst="rect">
            <a:avLst/>
          </a:prstGeom>
        </p:spPr>
      </p:pic>
      <p:pic>
        <p:nvPicPr>
          <p:cNvPr id="16" name="Picture 15">
            <a:extLst>
              <a:ext uri="{FF2B5EF4-FFF2-40B4-BE49-F238E27FC236}">
                <a16:creationId xmlns:a16="http://schemas.microsoft.com/office/drawing/2014/main" id="{EE8DA71D-32B0-B649-2BB5-651E9E51A1B7}"/>
              </a:ext>
            </a:extLst>
          </p:cNvPr>
          <p:cNvPicPr>
            <a:picLocks noChangeAspect="1"/>
          </p:cNvPicPr>
          <p:nvPr/>
        </p:nvPicPr>
        <p:blipFill>
          <a:blip r:embed="rId10"/>
          <a:stretch>
            <a:fillRect/>
          </a:stretch>
        </p:blipFill>
        <p:spPr>
          <a:xfrm>
            <a:off x="10180711" y="3173042"/>
            <a:ext cx="1065407" cy="1065407"/>
          </a:xfrm>
          <a:prstGeom prst="rect">
            <a:avLst/>
          </a:prstGeom>
        </p:spPr>
      </p:pic>
      <p:pic>
        <p:nvPicPr>
          <p:cNvPr id="19" name="Picture 18">
            <a:extLst>
              <a:ext uri="{FF2B5EF4-FFF2-40B4-BE49-F238E27FC236}">
                <a16:creationId xmlns:a16="http://schemas.microsoft.com/office/drawing/2014/main" id="{69B43D21-A080-5DF1-FC8F-29BC56E2D74D}"/>
              </a:ext>
            </a:extLst>
          </p:cNvPr>
          <p:cNvPicPr>
            <a:picLocks noChangeAspect="1"/>
          </p:cNvPicPr>
          <p:nvPr/>
        </p:nvPicPr>
        <p:blipFill>
          <a:blip r:embed="rId11"/>
          <a:stretch>
            <a:fillRect/>
          </a:stretch>
        </p:blipFill>
        <p:spPr>
          <a:xfrm>
            <a:off x="9004188" y="3173042"/>
            <a:ext cx="1065407" cy="1065407"/>
          </a:xfrm>
          <a:prstGeom prst="rect">
            <a:avLst/>
          </a:prstGeom>
        </p:spPr>
      </p:pic>
      <p:pic>
        <p:nvPicPr>
          <p:cNvPr id="20" name="Picture 19">
            <a:extLst>
              <a:ext uri="{FF2B5EF4-FFF2-40B4-BE49-F238E27FC236}">
                <a16:creationId xmlns:a16="http://schemas.microsoft.com/office/drawing/2014/main" id="{F686DB29-5F57-BD60-A272-557720789624}"/>
              </a:ext>
            </a:extLst>
          </p:cNvPr>
          <p:cNvPicPr>
            <a:picLocks noChangeAspect="1"/>
          </p:cNvPicPr>
          <p:nvPr/>
        </p:nvPicPr>
        <p:blipFill>
          <a:blip r:embed="rId12"/>
          <a:stretch>
            <a:fillRect/>
          </a:stretch>
        </p:blipFill>
        <p:spPr>
          <a:xfrm>
            <a:off x="690624" y="3164925"/>
            <a:ext cx="1065407" cy="1065407"/>
          </a:xfrm>
          <a:prstGeom prst="rect">
            <a:avLst/>
          </a:prstGeom>
        </p:spPr>
      </p:pic>
      <p:pic>
        <p:nvPicPr>
          <p:cNvPr id="23" name="Picture 22">
            <a:extLst>
              <a:ext uri="{FF2B5EF4-FFF2-40B4-BE49-F238E27FC236}">
                <a16:creationId xmlns:a16="http://schemas.microsoft.com/office/drawing/2014/main" id="{BE2285C4-F13F-66C3-D0B2-70A30941D006}"/>
              </a:ext>
            </a:extLst>
          </p:cNvPr>
          <p:cNvPicPr>
            <a:picLocks noChangeAspect="1"/>
          </p:cNvPicPr>
          <p:nvPr/>
        </p:nvPicPr>
        <p:blipFill>
          <a:blip r:embed="rId13"/>
          <a:stretch>
            <a:fillRect/>
          </a:stretch>
        </p:blipFill>
        <p:spPr>
          <a:xfrm>
            <a:off x="7760673" y="3175791"/>
            <a:ext cx="1065407" cy="1065407"/>
          </a:xfrm>
          <a:prstGeom prst="rect">
            <a:avLst/>
          </a:prstGeom>
        </p:spPr>
      </p:pic>
      <p:pic>
        <p:nvPicPr>
          <p:cNvPr id="24" name="Picture 23">
            <a:extLst>
              <a:ext uri="{FF2B5EF4-FFF2-40B4-BE49-F238E27FC236}">
                <a16:creationId xmlns:a16="http://schemas.microsoft.com/office/drawing/2014/main" id="{DFFD5475-9500-C19B-4135-951D9F26032A}"/>
              </a:ext>
            </a:extLst>
          </p:cNvPr>
          <p:cNvPicPr>
            <a:picLocks noChangeAspect="1"/>
          </p:cNvPicPr>
          <p:nvPr/>
        </p:nvPicPr>
        <p:blipFill>
          <a:blip r:embed="rId14"/>
          <a:stretch>
            <a:fillRect/>
          </a:stretch>
        </p:blipFill>
        <p:spPr>
          <a:xfrm>
            <a:off x="3048332" y="3175791"/>
            <a:ext cx="1065407" cy="1065407"/>
          </a:xfrm>
          <a:prstGeom prst="rect">
            <a:avLst/>
          </a:prstGeom>
        </p:spPr>
      </p:pic>
      <p:pic>
        <p:nvPicPr>
          <p:cNvPr id="25" name="Picture 24">
            <a:extLst>
              <a:ext uri="{FF2B5EF4-FFF2-40B4-BE49-F238E27FC236}">
                <a16:creationId xmlns:a16="http://schemas.microsoft.com/office/drawing/2014/main" id="{54D8D0B6-23B0-EFD0-9153-C7DD7A1DFCCE}"/>
              </a:ext>
            </a:extLst>
          </p:cNvPr>
          <p:cNvPicPr>
            <a:picLocks noChangeAspect="1"/>
          </p:cNvPicPr>
          <p:nvPr/>
        </p:nvPicPr>
        <p:blipFill>
          <a:blip r:embed="rId15"/>
          <a:stretch>
            <a:fillRect/>
          </a:stretch>
        </p:blipFill>
        <p:spPr>
          <a:xfrm>
            <a:off x="666615" y="4818767"/>
            <a:ext cx="1065407" cy="1065407"/>
          </a:xfrm>
          <a:prstGeom prst="rect">
            <a:avLst/>
          </a:prstGeom>
        </p:spPr>
      </p:pic>
      <p:pic>
        <p:nvPicPr>
          <p:cNvPr id="30" name="Picture 29">
            <a:extLst>
              <a:ext uri="{FF2B5EF4-FFF2-40B4-BE49-F238E27FC236}">
                <a16:creationId xmlns:a16="http://schemas.microsoft.com/office/drawing/2014/main" id="{2F190D51-87AB-3872-BD5A-3E9BFBD2D6B0}"/>
              </a:ext>
            </a:extLst>
          </p:cNvPr>
          <p:cNvPicPr>
            <a:picLocks noChangeAspect="1"/>
          </p:cNvPicPr>
          <p:nvPr/>
        </p:nvPicPr>
        <p:blipFill>
          <a:blip r:embed="rId16"/>
          <a:stretch>
            <a:fillRect/>
          </a:stretch>
        </p:blipFill>
        <p:spPr>
          <a:xfrm>
            <a:off x="676586" y="1451039"/>
            <a:ext cx="1065407" cy="1065407"/>
          </a:xfrm>
          <a:prstGeom prst="rect">
            <a:avLst/>
          </a:prstGeom>
        </p:spPr>
      </p:pic>
      <p:sp>
        <p:nvSpPr>
          <p:cNvPr id="31" name="TextBox 30">
            <a:extLst>
              <a:ext uri="{FF2B5EF4-FFF2-40B4-BE49-F238E27FC236}">
                <a16:creationId xmlns:a16="http://schemas.microsoft.com/office/drawing/2014/main" id="{F01BCEC9-1570-0550-5715-4231C6C38801}"/>
              </a:ext>
            </a:extLst>
          </p:cNvPr>
          <p:cNvSpPr txBox="1"/>
          <p:nvPr/>
        </p:nvSpPr>
        <p:spPr>
          <a:xfrm>
            <a:off x="382867" y="2540355"/>
            <a:ext cx="1649587" cy="276999"/>
          </a:xfrm>
          <a:prstGeom prst="rect">
            <a:avLst/>
          </a:prstGeom>
          <a:noFill/>
        </p:spPr>
        <p:txBody>
          <a:bodyPr wrap="square" rtlCol="0">
            <a:spAutoFit/>
          </a:bodyPr>
          <a:lstStyle/>
          <a:p>
            <a:pPr algn="ctr"/>
            <a:r>
              <a:rPr lang="en-US" sz="1200" dirty="0"/>
              <a:t>James </a:t>
            </a:r>
            <a:r>
              <a:rPr lang="en-US" sz="1200" dirty="0" err="1"/>
              <a:t>Muzerolle</a:t>
            </a:r>
            <a:r>
              <a:rPr lang="en-US" sz="1200" dirty="0"/>
              <a:t> Page</a:t>
            </a:r>
          </a:p>
        </p:txBody>
      </p:sp>
      <p:sp>
        <p:nvSpPr>
          <p:cNvPr id="33" name="TextBox 32">
            <a:extLst>
              <a:ext uri="{FF2B5EF4-FFF2-40B4-BE49-F238E27FC236}">
                <a16:creationId xmlns:a16="http://schemas.microsoft.com/office/drawing/2014/main" id="{7B24E9F0-F3E7-2B70-9A52-01DF0090FCD0}"/>
              </a:ext>
            </a:extLst>
          </p:cNvPr>
          <p:cNvSpPr txBox="1"/>
          <p:nvPr/>
        </p:nvSpPr>
        <p:spPr>
          <a:xfrm>
            <a:off x="1915353" y="2559477"/>
            <a:ext cx="1090043" cy="276999"/>
          </a:xfrm>
          <a:prstGeom prst="rect">
            <a:avLst/>
          </a:prstGeom>
          <a:noFill/>
        </p:spPr>
        <p:txBody>
          <a:bodyPr wrap="square" rtlCol="0">
            <a:spAutoFit/>
          </a:bodyPr>
          <a:lstStyle/>
          <a:p>
            <a:pPr algn="ctr"/>
            <a:r>
              <a:rPr lang="en-US" sz="1200" dirty="0"/>
              <a:t>Bethan James</a:t>
            </a:r>
          </a:p>
        </p:txBody>
      </p:sp>
      <p:sp>
        <p:nvSpPr>
          <p:cNvPr id="35" name="TextBox 34">
            <a:extLst>
              <a:ext uri="{FF2B5EF4-FFF2-40B4-BE49-F238E27FC236}">
                <a16:creationId xmlns:a16="http://schemas.microsoft.com/office/drawing/2014/main" id="{C0666410-725E-C3AF-62CA-5D322594DD4F}"/>
              </a:ext>
            </a:extLst>
          </p:cNvPr>
          <p:cNvSpPr txBox="1"/>
          <p:nvPr/>
        </p:nvSpPr>
        <p:spPr>
          <a:xfrm>
            <a:off x="2965159" y="2583794"/>
            <a:ext cx="1263357" cy="276999"/>
          </a:xfrm>
          <a:prstGeom prst="rect">
            <a:avLst/>
          </a:prstGeom>
          <a:noFill/>
        </p:spPr>
        <p:txBody>
          <a:bodyPr wrap="square" rtlCol="0">
            <a:spAutoFit/>
          </a:bodyPr>
          <a:lstStyle/>
          <a:p>
            <a:pPr algn="ctr"/>
            <a:r>
              <a:rPr lang="en-US" sz="1200" dirty="0"/>
              <a:t>Alaina Henry</a:t>
            </a:r>
          </a:p>
        </p:txBody>
      </p:sp>
      <p:sp>
        <p:nvSpPr>
          <p:cNvPr id="37" name="TextBox 36">
            <a:extLst>
              <a:ext uri="{FF2B5EF4-FFF2-40B4-BE49-F238E27FC236}">
                <a16:creationId xmlns:a16="http://schemas.microsoft.com/office/drawing/2014/main" id="{311A5B30-C99A-80A0-EDE6-8EAA8FF2C2BB}"/>
              </a:ext>
            </a:extLst>
          </p:cNvPr>
          <p:cNvSpPr txBox="1"/>
          <p:nvPr/>
        </p:nvSpPr>
        <p:spPr>
          <a:xfrm>
            <a:off x="4250255" y="2569934"/>
            <a:ext cx="1263357" cy="276999"/>
          </a:xfrm>
          <a:prstGeom prst="rect">
            <a:avLst/>
          </a:prstGeom>
          <a:noFill/>
        </p:spPr>
        <p:txBody>
          <a:bodyPr wrap="square" rtlCol="0">
            <a:spAutoFit/>
          </a:bodyPr>
          <a:lstStyle/>
          <a:p>
            <a:pPr algn="ctr"/>
            <a:r>
              <a:rPr lang="en-US" sz="1200" dirty="0"/>
              <a:t>Melanie Clarke</a:t>
            </a:r>
          </a:p>
        </p:txBody>
      </p:sp>
      <p:pic>
        <p:nvPicPr>
          <p:cNvPr id="38" name="Picture 37">
            <a:extLst>
              <a:ext uri="{FF2B5EF4-FFF2-40B4-BE49-F238E27FC236}">
                <a16:creationId xmlns:a16="http://schemas.microsoft.com/office/drawing/2014/main" id="{D58B64A0-1C47-D632-E6BA-E612D926DA05}"/>
              </a:ext>
            </a:extLst>
          </p:cNvPr>
          <p:cNvPicPr>
            <a:picLocks noChangeAspect="1"/>
          </p:cNvPicPr>
          <p:nvPr/>
        </p:nvPicPr>
        <p:blipFill>
          <a:blip r:embed="rId17"/>
          <a:stretch>
            <a:fillRect/>
          </a:stretch>
        </p:blipFill>
        <p:spPr>
          <a:xfrm>
            <a:off x="5577925" y="1481980"/>
            <a:ext cx="932688" cy="1068826"/>
          </a:xfrm>
          <a:prstGeom prst="rect">
            <a:avLst/>
          </a:prstGeom>
        </p:spPr>
      </p:pic>
      <p:sp>
        <p:nvSpPr>
          <p:cNvPr id="39" name="TextBox 38">
            <a:extLst>
              <a:ext uri="{FF2B5EF4-FFF2-40B4-BE49-F238E27FC236}">
                <a16:creationId xmlns:a16="http://schemas.microsoft.com/office/drawing/2014/main" id="{4C76F4BA-D462-D1C1-4067-193387C0EEF9}"/>
              </a:ext>
            </a:extLst>
          </p:cNvPr>
          <p:cNvSpPr txBox="1"/>
          <p:nvPr/>
        </p:nvSpPr>
        <p:spPr>
          <a:xfrm>
            <a:off x="5389449" y="2567883"/>
            <a:ext cx="1263357" cy="276999"/>
          </a:xfrm>
          <a:prstGeom prst="rect">
            <a:avLst/>
          </a:prstGeom>
          <a:noFill/>
        </p:spPr>
        <p:txBody>
          <a:bodyPr wrap="square" rtlCol="0">
            <a:spAutoFit/>
          </a:bodyPr>
          <a:lstStyle/>
          <a:p>
            <a:pPr algn="ctr"/>
            <a:r>
              <a:rPr lang="en-US" sz="1200" dirty="0"/>
              <a:t>Chris Hayes</a:t>
            </a:r>
          </a:p>
        </p:txBody>
      </p:sp>
      <p:pic>
        <p:nvPicPr>
          <p:cNvPr id="40" name="Picture 39">
            <a:extLst>
              <a:ext uri="{FF2B5EF4-FFF2-40B4-BE49-F238E27FC236}">
                <a16:creationId xmlns:a16="http://schemas.microsoft.com/office/drawing/2014/main" id="{5E88A8B8-517C-61EA-8490-9E6EDEB03D23}"/>
              </a:ext>
            </a:extLst>
          </p:cNvPr>
          <p:cNvPicPr>
            <a:picLocks noChangeAspect="1"/>
          </p:cNvPicPr>
          <p:nvPr/>
        </p:nvPicPr>
        <p:blipFill>
          <a:blip r:embed="rId18"/>
          <a:stretch>
            <a:fillRect/>
          </a:stretch>
        </p:blipFill>
        <p:spPr>
          <a:xfrm>
            <a:off x="4225316" y="3196282"/>
            <a:ext cx="1069848" cy="1069848"/>
          </a:xfrm>
          <a:prstGeom prst="rect">
            <a:avLst/>
          </a:prstGeom>
        </p:spPr>
      </p:pic>
      <p:sp>
        <p:nvSpPr>
          <p:cNvPr id="41" name="TextBox 40">
            <a:extLst>
              <a:ext uri="{FF2B5EF4-FFF2-40B4-BE49-F238E27FC236}">
                <a16:creationId xmlns:a16="http://schemas.microsoft.com/office/drawing/2014/main" id="{D721E5D7-D357-A339-067F-6CD89A0B349E}"/>
              </a:ext>
            </a:extLst>
          </p:cNvPr>
          <p:cNvSpPr txBox="1"/>
          <p:nvPr/>
        </p:nvSpPr>
        <p:spPr>
          <a:xfrm>
            <a:off x="4055175" y="4284747"/>
            <a:ext cx="1263357" cy="276999"/>
          </a:xfrm>
          <a:prstGeom prst="rect">
            <a:avLst/>
          </a:prstGeom>
          <a:noFill/>
        </p:spPr>
        <p:txBody>
          <a:bodyPr wrap="square" rtlCol="0">
            <a:spAutoFit/>
          </a:bodyPr>
          <a:lstStyle/>
          <a:p>
            <a:pPr algn="ctr"/>
            <a:r>
              <a:rPr lang="en-US" sz="1200" dirty="0"/>
              <a:t>Kayli </a:t>
            </a:r>
            <a:r>
              <a:rPr lang="en-US" sz="1200" dirty="0" err="1"/>
              <a:t>Glidic</a:t>
            </a:r>
            <a:endParaRPr lang="en-US" sz="1200" dirty="0"/>
          </a:p>
        </p:txBody>
      </p:sp>
      <p:sp>
        <p:nvSpPr>
          <p:cNvPr id="42" name="TextBox 41">
            <a:extLst>
              <a:ext uri="{FF2B5EF4-FFF2-40B4-BE49-F238E27FC236}">
                <a16:creationId xmlns:a16="http://schemas.microsoft.com/office/drawing/2014/main" id="{6D19CC92-D530-90DC-14A2-184BA8975E1C}"/>
              </a:ext>
            </a:extLst>
          </p:cNvPr>
          <p:cNvSpPr txBox="1"/>
          <p:nvPr/>
        </p:nvSpPr>
        <p:spPr>
          <a:xfrm>
            <a:off x="5327311" y="4281045"/>
            <a:ext cx="1263357" cy="276999"/>
          </a:xfrm>
          <a:prstGeom prst="rect">
            <a:avLst/>
          </a:prstGeom>
          <a:noFill/>
        </p:spPr>
        <p:txBody>
          <a:bodyPr wrap="square" rtlCol="0">
            <a:spAutoFit/>
          </a:bodyPr>
          <a:lstStyle/>
          <a:p>
            <a:pPr algn="ctr"/>
            <a:r>
              <a:rPr lang="en-US" sz="1200" dirty="0"/>
              <a:t>Dan Coe</a:t>
            </a:r>
          </a:p>
        </p:txBody>
      </p:sp>
      <p:sp>
        <p:nvSpPr>
          <p:cNvPr id="43" name="TextBox 42">
            <a:extLst>
              <a:ext uri="{FF2B5EF4-FFF2-40B4-BE49-F238E27FC236}">
                <a16:creationId xmlns:a16="http://schemas.microsoft.com/office/drawing/2014/main" id="{09AE6A42-8C57-D5F7-AF76-857ADEE682F3}"/>
              </a:ext>
            </a:extLst>
          </p:cNvPr>
          <p:cNvSpPr txBox="1"/>
          <p:nvPr/>
        </p:nvSpPr>
        <p:spPr>
          <a:xfrm>
            <a:off x="7655836" y="4264211"/>
            <a:ext cx="1263357" cy="276999"/>
          </a:xfrm>
          <a:prstGeom prst="rect">
            <a:avLst/>
          </a:prstGeom>
          <a:noFill/>
        </p:spPr>
        <p:txBody>
          <a:bodyPr wrap="square" rtlCol="0">
            <a:spAutoFit/>
          </a:bodyPr>
          <a:lstStyle/>
          <a:p>
            <a:pPr algn="ctr"/>
            <a:r>
              <a:rPr lang="en-US" sz="1200" dirty="0"/>
              <a:t>Patrick Ogle</a:t>
            </a:r>
          </a:p>
        </p:txBody>
      </p:sp>
      <p:sp>
        <p:nvSpPr>
          <p:cNvPr id="44" name="TextBox 43">
            <a:extLst>
              <a:ext uri="{FF2B5EF4-FFF2-40B4-BE49-F238E27FC236}">
                <a16:creationId xmlns:a16="http://schemas.microsoft.com/office/drawing/2014/main" id="{1FC9EFA6-E35A-CA21-E4D1-1DD02FB6839B}"/>
              </a:ext>
            </a:extLst>
          </p:cNvPr>
          <p:cNvSpPr txBox="1"/>
          <p:nvPr/>
        </p:nvSpPr>
        <p:spPr>
          <a:xfrm>
            <a:off x="442207" y="4301966"/>
            <a:ext cx="1534252" cy="276999"/>
          </a:xfrm>
          <a:prstGeom prst="rect">
            <a:avLst/>
          </a:prstGeom>
          <a:noFill/>
        </p:spPr>
        <p:txBody>
          <a:bodyPr wrap="square" rtlCol="0">
            <a:spAutoFit/>
          </a:bodyPr>
          <a:lstStyle/>
          <a:p>
            <a:pPr algn="ctr"/>
            <a:r>
              <a:rPr lang="en-US" sz="1200" dirty="0"/>
              <a:t>Elena </a:t>
            </a:r>
            <a:r>
              <a:rPr lang="en-US" sz="1200" dirty="0" err="1"/>
              <a:t>Manjavacas</a:t>
            </a:r>
            <a:endParaRPr lang="en-US" sz="1200" dirty="0"/>
          </a:p>
        </p:txBody>
      </p:sp>
      <p:sp>
        <p:nvSpPr>
          <p:cNvPr id="45" name="TextBox 44">
            <a:extLst>
              <a:ext uri="{FF2B5EF4-FFF2-40B4-BE49-F238E27FC236}">
                <a16:creationId xmlns:a16="http://schemas.microsoft.com/office/drawing/2014/main" id="{3021D417-D5B6-8304-E259-E93850A24741}"/>
              </a:ext>
            </a:extLst>
          </p:cNvPr>
          <p:cNvSpPr txBox="1"/>
          <p:nvPr/>
        </p:nvSpPr>
        <p:spPr>
          <a:xfrm>
            <a:off x="1721476" y="4274577"/>
            <a:ext cx="1534252" cy="276999"/>
          </a:xfrm>
          <a:prstGeom prst="rect">
            <a:avLst/>
          </a:prstGeom>
          <a:noFill/>
        </p:spPr>
        <p:txBody>
          <a:bodyPr wrap="square" rtlCol="0">
            <a:spAutoFit/>
          </a:bodyPr>
          <a:lstStyle/>
          <a:p>
            <a:pPr algn="ctr"/>
            <a:r>
              <a:rPr lang="en-US" sz="1200" dirty="0"/>
              <a:t>Emily </a:t>
            </a:r>
            <a:r>
              <a:rPr lang="en-US" sz="1200" dirty="0" err="1"/>
              <a:t>Wislowski</a:t>
            </a:r>
            <a:endParaRPr lang="en-US" sz="1200" dirty="0"/>
          </a:p>
        </p:txBody>
      </p:sp>
      <p:sp>
        <p:nvSpPr>
          <p:cNvPr id="46" name="TextBox 45">
            <a:extLst>
              <a:ext uri="{FF2B5EF4-FFF2-40B4-BE49-F238E27FC236}">
                <a16:creationId xmlns:a16="http://schemas.microsoft.com/office/drawing/2014/main" id="{95D17622-66CF-8575-31EB-5490042F729A}"/>
              </a:ext>
            </a:extLst>
          </p:cNvPr>
          <p:cNvSpPr txBox="1"/>
          <p:nvPr/>
        </p:nvSpPr>
        <p:spPr>
          <a:xfrm>
            <a:off x="6360332" y="4268990"/>
            <a:ext cx="1534252" cy="276999"/>
          </a:xfrm>
          <a:prstGeom prst="rect">
            <a:avLst/>
          </a:prstGeom>
          <a:noFill/>
        </p:spPr>
        <p:txBody>
          <a:bodyPr wrap="square" rtlCol="0">
            <a:spAutoFit/>
          </a:bodyPr>
          <a:lstStyle/>
          <a:p>
            <a:pPr algn="ctr"/>
            <a:r>
              <a:rPr lang="en-US" sz="1200" dirty="0"/>
              <a:t>Nikolay Nikolov</a:t>
            </a:r>
          </a:p>
        </p:txBody>
      </p:sp>
      <p:sp>
        <p:nvSpPr>
          <p:cNvPr id="47" name="TextBox 46">
            <a:extLst>
              <a:ext uri="{FF2B5EF4-FFF2-40B4-BE49-F238E27FC236}">
                <a16:creationId xmlns:a16="http://schemas.microsoft.com/office/drawing/2014/main" id="{49659D2E-AEA7-1B23-F0ED-B4BB7134F410}"/>
              </a:ext>
            </a:extLst>
          </p:cNvPr>
          <p:cNvSpPr txBox="1"/>
          <p:nvPr/>
        </p:nvSpPr>
        <p:spPr>
          <a:xfrm>
            <a:off x="6628619" y="2588220"/>
            <a:ext cx="1263357" cy="276999"/>
          </a:xfrm>
          <a:prstGeom prst="rect">
            <a:avLst/>
          </a:prstGeom>
          <a:noFill/>
        </p:spPr>
        <p:txBody>
          <a:bodyPr wrap="square" rtlCol="0">
            <a:spAutoFit/>
          </a:bodyPr>
          <a:lstStyle/>
          <a:p>
            <a:pPr algn="ctr"/>
            <a:r>
              <a:rPr lang="en-US" sz="1200" dirty="0"/>
              <a:t>Nimisha Kumari</a:t>
            </a:r>
          </a:p>
        </p:txBody>
      </p:sp>
      <p:sp>
        <p:nvSpPr>
          <p:cNvPr id="48" name="TextBox 47">
            <a:extLst>
              <a:ext uri="{FF2B5EF4-FFF2-40B4-BE49-F238E27FC236}">
                <a16:creationId xmlns:a16="http://schemas.microsoft.com/office/drawing/2014/main" id="{2912A872-E0DC-0E85-2021-39BA8E4B82CA}"/>
              </a:ext>
            </a:extLst>
          </p:cNvPr>
          <p:cNvSpPr txBox="1"/>
          <p:nvPr/>
        </p:nvSpPr>
        <p:spPr>
          <a:xfrm>
            <a:off x="8997890" y="2562063"/>
            <a:ext cx="1263357" cy="276999"/>
          </a:xfrm>
          <a:prstGeom prst="rect">
            <a:avLst/>
          </a:prstGeom>
          <a:noFill/>
        </p:spPr>
        <p:txBody>
          <a:bodyPr wrap="square" rtlCol="0">
            <a:spAutoFit/>
          </a:bodyPr>
          <a:lstStyle/>
          <a:p>
            <a:pPr algn="ctr"/>
            <a:r>
              <a:rPr lang="en-US" sz="1200" dirty="0"/>
              <a:t>Leonardo </a:t>
            </a:r>
            <a:r>
              <a:rPr lang="en-US" sz="1200" dirty="0" err="1"/>
              <a:t>Ubeda</a:t>
            </a:r>
            <a:endParaRPr lang="en-US" sz="1200" dirty="0"/>
          </a:p>
        </p:txBody>
      </p:sp>
      <p:sp>
        <p:nvSpPr>
          <p:cNvPr id="49" name="TextBox 48">
            <a:extLst>
              <a:ext uri="{FF2B5EF4-FFF2-40B4-BE49-F238E27FC236}">
                <a16:creationId xmlns:a16="http://schemas.microsoft.com/office/drawing/2014/main" id="{E074C56B-DD85-80CE-0103-2F5525E9894E}"/>
              </a:ext>
            </a:extLst>
          </p:cNvPr>
          <p:cNvSpPr txBox="1"/>
          <p:nvPr/>
        </p:nvSpPr>
        <p:spPr>
          <a:xfrm>
            <a:off x="10240889" y="2547057"/>
            <a:ext cx="1263357" cy="276999"/>
          </a:xfrm>
          <a:prstGeom prst="rect">
            <a:avLst/>
          </a:prstGeom>
          <a:noFill/>
        </p:spPr>
        <p:txBody>
          <a:bodyPr wrap="square" rtlCol="0">
            <a:spAutoFit/>
          </a:bodyPr>
          <a:lstStyle/>
          <a:p>
            <a:pPr algn="ctr"/>
            <a:r>
              <a:rPr lang="en-US" sz="1200" dirty="0"/>
              <a:t>Cheryl </a:t>
            </a:r>
            <a:r>
              <a:rPr lang="en-US" sz="1200" dirty="0" err="1"/>
              <a:t>Pavlovsky</a:t>
            </a:r>
            <a:endParaRPr lang="en-US" sz="1200" dirty="0"/>
          </a:p>
        </p:txBody>
      </p:sp>
      <p:sp>
        <p:nvSpPr>
          <p:cNvPr id="50" name="TextBox 49">
            <a:extLst>
              <a:ext uri="{FF2B5EF4-FFF2-40B4-BE49-F238E27FC236}">
                <a16:creationId xmlns:a16="http://schemas.microsoft.com/office/drawing/2014/main" id="{6C2407C0-570F-609A-9E45-1D6E89B720F5}"/>
              </a:ext>
            </a:extLst>
          </p:cNvPr>
          <p:cNvSpPr txBox="1"/>
          <p:nvPr/>
        </p:nvSpPr>
        <p:spPr>
          <a:xfrm>
            <a:off x="8869041" y="4274961"/>
            <a:ext cx="1263357" cy="276999"/>
          </a:xfrm>
          <a:prstGeom prst="rect">
            <a:avLst/>
          </a:prstGeom>
          <a:noFill/>
        </p:spPr>
        <p:txBody>
          <a:bodyPr wrap="square" rtlCol="0">
            <a:spAutoFit/>
          </a:bodyPr>
          <a:lstStyle/>
          <a:p>
            <a:pPr algn="ctr"/>
            <a:r>
              <a:rPr lang="en-US" sz="1200" dirty="0"/>
              <a:t>Diane </a:t>
            </a:r>
            <a:r>
              <a:rPr lang="en-US" sz="1200" dirty="0" err="1"/>
              <a:t>Karakla</a:t>
            </a:r>
            <a:endParaRPr lang="en-US" sz="1200" dirty="0"/>
          </a:p>
        </p:txBody>
      </p:sp>
      <p:sp>
        <p:nvSpPr>
          <p:cNvPr id="51" name="TextBox 50">
            <a:extLst>
              <a:ext uri="{FF2B5EF4-FFF2-40B4-BE49-F238E27FC236}">
                <a16:creationId xmlns:a16="http://schemas.microsoft.com/office/drawing/2014/main" id="{65FDA9D5-520F-801C-B4A6-2F88744A0ABF}"/>
              </a:ext>
            </a:extLst>
          </p:cNvPr>
          <p:cNvSpPr txBox="1"/>
          <p:nvPr/>
        </p:nvSpPr>
        <p:spPr>
          <a:xfrm>
            <a:off x="10084510" y="4274960"/>
            <a:ext cx="1263357" cy="276999"/>
          </a:xfrm>
          <a:prstGeom prst="rect">
            <a:avLst/>
          </a:prstGeom>
          <a:noFill/>
        </p:spPr>
        <p:txBody>
          <a:bodyPr wrap="square" rtlCol="0">
            <a:spAutoFit/>
          </a:bodyPr>
          <a:lstStyle/>
          <a:p>
            <a:pPr algn="ctr"/>
            <a:r>
              <a:rPr lang="en-US" sz="1200" dirty="0"/>
              <a:t>Torsten </a:t>
            </a:r>
            <a:r>
              <a:rPr lang="en-US" sz="1200" dirty="0" err="1"/>
              <a:t>Böker</a:t>
            </a:r>
            <a:endParaRPr lang="en-US" sz="1200" dirty="0"/>
          </a:p>
        </p:txBody>
      </p:sp>
      <p:sp>
        <p:nvSpPr>
          <p:cNvPr id="52" name="TextBox 51">
            <a:extLst>
              <a:ext uri="{FF2B5EF4-FFF2-40B4-BE49-F238E27FC236}">
                <a16:creationId xmlns:a16="http://schemas.microsoft.com/office/drawing/2014/main" id="{431D537B-2FF3-00FA-2CE7-4A5C219CB359}"/>
              </a:ext>
            </a:extLst>
          </p:cNvPr>
          <p:cNvSpPr txBox="1"/>
          <p:nvPr/>
        </p:nvSpPr>
        <p:spPr>
          <a:xfrm>
            <a:off x="558200" y="5917987"/>
            <a:ext cx="1263357" cy="276999"/>
          </a:xfrm>
          <a:prstGeom prst="rect">
            <a:avLst/>
          </a:prstGeom>
          <a:noFill/>
        </p:spPr>
        <p:txBody>
          <a:bodyPr wrap="square" rtlCol="0">
            <a:spAutoFit/>
          </a:bodyPr>
          <a:lstStyle/>
          <a:p>
            <a:pPr algn="ctr"/>
            <a:r>
              <a:rPr lang="en-US" sz="1200" dirty="0"/>
              <a:t>Tony Keyes</a:t>
            </a:r>
          </a:p>
        </p:txBody>
      </p:sp>
      <p:sp>
        <p:nvSpPr>
          <p:cNvPr id="54" name="TextBox 53">
            <a:extLst>
              <a:ext uri="{FF2B5EF4-FFF2-40B4-BE49-F238E27FC236}">
                <a16:creationId xmlns:a16="http://schemas.microsoft.com/office/drawing/2014/main" id="{FD561A0F-3A14-2271-989E-7967E5E5D93A}"/>
              </a:ext>
            </a:extLst>
          </p:cNvPr>
          <p:cNvSpPr txBox="1"/>
          <p:nvPr/>
        </p:nvSpPr>
        <p:spPr>
          <a:xfrm>
            <a:off x="1837302" y="5890158"/>
            <a:ext cx="1263357" cy="276999"/>
          </a:xfrm>
          <a:prstGeom prst="rect">
            <a:avLst/>
          </a:prstGeom>
          <a:noFill/>
        </p:spPr>
        <p:txBody>
          <a:bodyPr wrap="square" rtlCol="0">
            <a:spAutoFit/>
          </a:bodyPr>
          <a:lstStyle/>
          <a:p>
            <a:pPr algn="ctr"/>
            <a:r>
              <a:rPr lang="en-US" sz="1200" dirty="0"/>
              <a:t>Tracy Beck</a:t>
            </a:r>
          </a:p>
        </p:txBody>
      </p:sp>
      <p:sp>
        <p:nvSpPr>
          <p:cNvPr id="55" name="TextBox 54">
            <a:extLst>
              <a:ext uri="{FF2B5EF4-FFF2-40B4-BE49-F238E27FC236}">
                <a16:creationId xmlns:a16="http://schemas.microsoft.com/office/drawing/2014/main" id="{D95DCFDC-71F4-47A5-0E02-760F32FD6F3F}"/>
              </a:ext>
            </a:extLst>
          </p:cNvPr>
          <p:cNvSpPr txBox="1"/>
          <p:nvPr/>
        </p:nvSpPr>
        <p:spPr>
          <a:xfrm>
            <a:off x="2952500" y="5884941"/>
            <a:ext cx="1263357" cy="276999"/>
          </a:xfrm>
          <a:prstGeom prst="rect">
            <a:avLst/>
          </a:prstGeom>
          <a:noFill/>
        </p:spPr>
        <p:txBody>
          <a:bodyPr wrap="square" rtlCol="0">
            <a:spAutoFit/>
          </a:bodyPr>
          <a:lstStyle/>
          <a:p>
            <a:pPr algn="ctr"/>
            <a:r>
              <a:rPr lang="en-US" sz="1200" dirty="0"/>
              <a:t>Glenn </a:t>
            </a:r>
            <a:r>
              <a:rPr lang="en-US" sz="1200" dirty="0" err="1"/>
              <a:t>Wahlgren</a:t>
            </a:r>
            <a:endParaRPr lang="en-US" sz="1200" dirty="0"/>
          </a:p>
        </p:txBody>
      </p:sp>
      <p:sp>
        <p:nvSpPr>
          <p:cNvPr id="56" name="TextBox 55">
            <a:extLst>
              <a:ext uri="{FF2B5EF4-FFF2-40B4-BE49-F238E27FC236}">
                <a16:creationId xmlns:a16="http://schemas.microsoft.com/office/drawing/2014/main" id="{67F8CB1C-69E5-EC3B-AE3C-CA2A95889710}"/>
              </a:ext>
            </a:extLst>
          </p:cNvPr>
          <p:cNvSpPr txBox="1"/>
          <p:nvPr/>
        </p:nvSpPr>
        <p:spPr>
          <a:xfrm>
            <a:off x="2924218" y="4277708"/>
            <a:ext cx="1263357" cy="276999"/>
          </a:xfrm>
          <a:prstGeom prst="rect">
            <a:avLst/>
          </a:prstGeom>
          <a:noFill/>
        </p:spPr>
        <p:txBody>
          <a:bodyPr wrap="square" rtlCol="0">
            <a:spAutoFit/>
          </a:bodyPr>
          <a:lstStyle/>
          <a:p>
            <a:pPr algn="ctr"/>
            <a:r>
              <a:rPr lang="en-US" sz="1200" dirty="0"/>
              <a:t>Peter </a:t>
            </a:r>
            <a:r>
              <a:rPr lang="en-US" sz="1200" dirty="0" err="1"/>
              <a:t>Zeidler</a:t>
            </a:r>
            <a:endParaRPr lang="en-US" sz="1200" dirty="0"/>
          </a:p>
        </p:txBody>
      </p:sp>
      <p:sp>
        <p:nvSpPr>
          <p:cNvPr id="57" name="TextBox 56">
            <a:extLst>
              <a:ext uri="{FF2B5EF4-FFF2-40B4-BE49-F238E27FC236}">
                <a16:creationId xmlns:a16="http://schemas.microsoft.com/office/drawing/2014/main" id="{AD7F675D-A663-2951-8376-CAE59C0C93A3}"/>
              </a:ext>
            </a:extLst>
          </p:cNvPr>
          <p:cNvSpPr txBox="1"/>
          <p:nvPr/>
        </p:nvSpPr>
        <p:spPr>
          <a:xfrm>
            <a:off x="7758720" y="2573043"/>
            <a:ext cx="1263357" cy="276999"/>
          </a:xfrm>
          <a:prstGeom prst="rect">
            <a:avLst/>
          </a:prstGeom>
          <a:noFill/>
        </p:spPr>
        <p:txBody>
          <a:bodyPr wrap="square" rtlCol="0">
            <a:spAutoFit/>
          </a:bodyPr>
          <a:lstStyle/>
          <a:p>
            <a:pPr algn="ctr"/>
            <a:r>
              <a:rPr lang="en-US" sz="1200" dirty="0"/>
              <a:t>Charles Proffitt</a:t>
            </a:r>
          </a:p>
        </p:txBody>
      </p:sp>
      <p:sp>
        <p:nvSpPr>
          <p:cNvPr id="59" name="TextBox 58">
            <a:extLst>
              <a:ext uri="{FF2B5EF4-FFF2-40B4-BE49-F238E27FC236}">
                <a16:creationId xmlns:a16="http://schemas.microsoft.com/office/drawing/2014/main" id="{FEDF8290-AADB-DF3D-44CE-581B2682AC72}"/>
              </a:ext>
            </a:extLst>
          </p:cNvPr>
          <p:cNvSpPr txBox="1"/>
          <p:nvPr/>
        </p:nvSpPr>
        <p:spPr>
          <a:xfrm>
            <a:off x="1811621" y="1108257"/>
            <a:ext cx="1263357" cy="369332"/>
          </a:xfrm>
          <a:prstGeom prst="rect">
            <a:avLst/>
          </a:prstGeom>
          <a:noFill/>
        </p:spPr>
        <p:txBody>
          <a:bodyPr wrap="square" rtlCol="0">
            <a:spAutoFit/>
          </a:bodyPr>
          <a:lstStyle/>
          <a:p>
            <a:pPr algn="ctr"/>
            <a:r>
              <a:rPr lang="en-US" dirty="0"/>
              <a:t>Leads</a:t>
            </a:r>
          </a:p>
        </p:txBody>
      </p:sp>
      <p:sp>
        <p:nvSpPr>
          <p:cNvPr id="62" name="TextBox 61">
            <a:extLst>
              <a:ext uri="{FF2B5EF4-FFF2-40B4-BE49-F238E27FC236}">
                <a16:creationId xmlns:a16="http://schemas.microsoft.com/office/drawing/2014/main" id="{EDDBA283-80D3-AEB7-AAE0-1696F4966CC0}"/>
              </a:ext>
            </a:extLst>
          </p:cNvPr>
          <p:cNvSpPr txBox="1"/>
          <p:nvPr/>
        </p:nvSpPr>
        <p:spPr>
          <a:xfrm>
            <a:off x="7831141" y="5900072"/>
            <a:ext cx="1263357" cy="276999"/>
          </a:xfrm>
          <a:prstGeom prst="rect">
            <a:avLst/>
          </a:prstGeom>
          <a:noFill/>
        </p:spPr>
        <p:txBody>
          <a:bodyPr wrap="square" rtlCol="0">
            <a:spAutoFit/>
          </a:bodyPr>
          <a:lstStyle/>
          <a:p>
            <a:pPr algn="ctr"/>
            <a:r>
              <a:rPr lang="en-US" sz="1200" dirty="0"/>
              <a:t>Katie Bechtold</a:t>
            </a:r>
          </a:p>
        </p:txBody>
      </p:sp>
      <p:pic>
        <p:nvPicPr>
          <p:cNvPr id="65" name="Picture 64">
            <a:extLst>
              <a:ext uri="{FF2B5EF4-FFF2-40B4-BE49-F238E27FC236}">
                <a16:creationId xmlns:a16="http://schemas.microsoft.com/office/drawing/2014/main" id="{7597EE24-D9DE-6558-61D7-CED4E6EA83F8}"/>
              </a:ext>
            </a:extLst>
          </p:cNvPr>
          <p:cNvPicPr>
            <a:picLocks noChangeAspect="1"/>
          </p:cNvPicPr>
          <p:nvPr/>
        </p:nvPicPr>
        <p:blipFill>
          <a:blip r:embed="rId19"/>
          <a:stretch>
            <a:fillRect/>
          </a:stretch>
        </p:blipFill>
        <p:spPr>
          <a:xfrm>
            <a:off x="8084525" y="4832843"/>
            <a:ext cx="804672" cy="1073159"/>
          </a:xfrm>
          <a:prstGeom prst="rect">
            <a:avLst/>
          </a:prstGeom>
        </p:spPr>
      </p:pic>
      <p:pic>
        <p:nvPicPr>
          <p:cNvPr id="66" name="Picture 65">
            <a:extLst>
              <a:ext uri="{FF2B5EF4-FFF2-40B4-BE49-F238E27FC236}">
                <a16:creationId xmlns:a16="http://schemas.microsoft.com/office/drawing/2014/main" id="{E956A2D6-0E53-7332-BE57-2D1EF4B94B50}"/>
              </a:ext>
            </a:extLst>
          </p:cNvPr>
          <p:cNvPicPr>
            <a:picLocks noChangeAspect="1"/>
          </p:cNvPicPr>
          <p:nvPr/>
        </p:nvPicPr>
        <p:blipFill>
          <a:blip r:embed="rId20"/>
          <a:stretch>
            <a:fillRect/>
          </a:stretch>
        </p:blipFill>
        <p:spPr>
          <a:xfrm>
            <a:off x="9062427" y="4831534"/>
            <a:ext cx="1069848" cy="1069848"/>
          </a:xfrm>
          <a:prstGeom prst="rect">
            <a:avLst/>
          </a:prstGeom>
        </p:spPr>
      </p:pic>
      <p:sp>
        <p:nvSpPr>
          <p:cNvPr id="67" name="TextBox 66">
            <a:extLst>
              <a:ext uri="{FF2B5EF4-FFF2-40B4-BE49-F238E27FC236}">
                <a16:creationId xmlns:a16="http://schemas.microsoft.com/office/drawing/2014/main" id="{89E40073-DCFB-59C7-31D5-7BE4E9E1C7C7}"/>
              </a:ext>
            </a:extLst>
          </p:cNvPr>
          <p:cNvSpPr txBox="1"/>
          <p:nvPr/>
        </p:nvSpPr>
        <p:spPr>
          <a:xfrm>
            <a:off x="8926694" y="5898250"/>
            <a:ext cx="1263357" cy="276999"/>
          </a:xfrm>
          <a:prstGeom prst="rect">
            <a:avLst/>
          </a:prstGeom>
          <a:noFill/>
        </p:spPr>
        <p:txBody>
          <a:bodyPr wrap="square" rtlCol="0">
            <a:spAutoFit/>
          </a:bodyPr>
          <a:lstStyle/>
          <a:p>
            <a:pPr algn="ctr"/>
            <a:r>
              <a:rPr lang="en-US" sz="1200" dirty="0"/>
              <a:t>Chi Rai Wu</a:t>
            </a:r>
          </a:p>
        </p:txBody>
      </p:sp>
      <p:pic>
        <p:nvPicPr>
          <p:cNvPr id="68" name="Picture 67">
            <a:extLst>
              <a:ext uri="{FF2B5EF4-FFF2-40B4-BE49-F238E27FC236}">
                <a16:creationId xmlns:a16="http://schemas.microsoft.com/office/drawing/2014/main" id="{2E6C2A70-2AC4-C761-6C76-DF6071427716}"/>
              </a:ext>
            </a:extLst>
          </p:cNvPr>
          <p:cNvPicPr>
            <a:picLocks noChangeAspect="1"/>
          </p:cNvPicPr>
          <p:nvPr/>
        </p:nvPicPr>
        <p:blipFill>
          <a:blip r:embed="rId21"/>
          <a:stretch>
            <a:fillRect/>
          </a:stretch>
        </p:blipFill>
        <p:spPr>
          <a:xfrm>
            <a:off x="10268008" y="4821939"/>
            <a:ext cx="1069848" cy="1069848"/>
          </a:xfrm>
          <a:prstGeom prst="rect">
            <a:avLst/>
          </a:prstGeom>
        </p:spPr>
      </p:pic>
      <p:sp>
        <p:nvSpPr>
          <p:cNvPr id="70" name="TextBox 69">
            <a:extLst>
              <a:ext uri="{FF2B5EF4-FFF2-40B4-BE49-F238E27FC236}">
                <a16:creationId xmlns:a16="http://schemas.microsoft.com/office/drawing/2014/main" id="{CF47D5C8-8062-241A-E308-EF7131EC4F91}"/>
              </a:ext>
            </a:extLst>
          </p:cNvPr>
          <p:cNvSpPr txBox="1"/>
          <p:nvPr/>
        </p:nvSpPr>
        <p:spPr>
          <a:xfrm>
            <a:off x="10268008" y="5889567"/>
            <a:ext cx="1069848" cy="276999"/>
          </a:xfrm>
          <a:prstGeom prst="rect">
            <a:avLst/>
          </a:prstGeom>
          <a:noFill/>
        </p:spPr>
        <p:txBody>
          <a:bodyPr wrap="square" rtlCol="0">
            <a:spAutoFit/>
          </a:bodyPr>
          <a:lstStyle/>
          <a:p>
            <a:pPr algn="ctr"/>
            <a:r>
              <a:rPr lang="en-US" sz="1200" dirty="0"/>
              <a:t>Chris Trinh</a:t>
            </a:r>
          </a:p>
        </p:txBody>
      </p:sp>
      <p:pic>
        <p:nvPicPr>
          <p:cNvPr id="71" name="Picture 70">
            <a:extLst>
              <a:ext uri="{FF2B5EF4-FFF2-40B4-BE49-F238E27FC236}">
                <a16:creationId xmlns:a16="http://schemas.microsoft.com/office/drawing/2014/main" id="{C22A48BC-AE91-7F75-4181-43F2E69708DB}"/>
              </a:ext>
            </a:extLst>
          </p:cNvPr>
          <p:cNvPicPr>
            <a:picLocks noChangeAspect="1"/>
          </p:cNvPicPr>
          <p:nvPr/>
        </p:nvPicPr>
        <p:blipFill>
          <a:blip r:embed="rId22"/>
          <a:stretch>
            <a:fillRect/>
          </a:stretch>
        </p:blipFill>
        <p:spPr>
          <a:xfrm>
            <a:off x="4382357" y="1481469"/>
            <a:ext cx="1069848" cy="1069848"/>
          </a:xfrm>
          <a:prstGeom prst="rect">
            <a:avLst/>
          </a:prstGeom>
        </p:spPr>
      </p:pic>
      <p:pic>
        <p:nvPicPr>
          <p:cNvPr id="73" name="Picture 72">
            <a:extLst>
              <a:ext uri="{FF2B5EF4-FFF2-40B4-BE49-F238E27FC236}">
                <a16:creationId xmlns:a16="http://schemas.microsoft.com/office/drawing/2014/main" id="{09F88066-64F8-5815-35D4-E9FC48514F82}"/>
              </a:ext>
            </a:extLst>
          </p:cNvPr>
          <p:cNvPicPr>
            <a:picLocks noChangeAspect="1"/>
          </p:cNvPicPr>
          <p:nvPr/>
        </p:nvPicPr>
        <p:blipFill>
          <a:blip r:embed="rId23"/>
          <a:stretch>
            <a:fillRect/>
          </a:stretch>
        </p:blipFill>
        <p:spPr>
          <a:xfrm>
            <a:off x="9171041" y="1548551"/>
            <a:ext cx="998885" cy="998885"/>
          </a:xfrm>
          <a:prstGeom prst="rect">
            <a:avLst/>
          </a:prstGeom>
        </p:spPr>
      </p:pic>
      <p:pic>
        <p:nvPicPr>
          <p:cNvPr id="74" name="Picture 73">
            <a:extLst>
              <a:ext uri="{FF2B5EF4-FFF2-40B4-BE49-F238E27FC236}">
                <a16:creationId xmlns:a16="http://schemas.microsoft.com/office/drawing/2014/main" id="{E0E4AFDE-B437-3152-4BC6-48D3E535E104}"/>
              </a:ext>
            </a:extLst>
          </p:cNvPr>
          <p:cNvPicPr>
            <a:picLocks noChangeAspect="1"/>
          </p:cNvPicPr>
          <p:nvPr/>
        </p:nvPicPr>
        <p:blipFill>
          <a:blip r:embed="rId24"/>
          <a:stretch>
            <a:fillRect/>
          </a:stretch>
        </p:blipFill>
        <p:spPr>
          <a:xfrm>
            <a:off x="3088907" y="1468631"/>
            <a:ext cx="1069848" cy="1069848"/>
          </a:xfrm>
          <a:prstGeom prst="rect">
            <a:avLst/>
          </a:prstGeom>
        </p:spPr>
      </p:pic>
      <p:pic>
        <p:nvPicPr>
          <p:cNvPr id="75" name="Picture 74">
            <a:extLst>
              <a:ext uri="{FF2B5EF4-FFF2-40B4-BE49-F238E27FC236}">
                <a16:creationId xmlns:a16="http://schemas.microsoft.com/office/drawing/2014/main" id="{BC82A110-2401-8491-F6E4-0A84D4B81DF4}"/>
              </a:ext>
            </a:extLst>
          </p:cNvPr>
          <p:cNvPicPr>
            <a:picLocks noChangeAspect="1"/>
          </p:cNvPicPr>
          <p:nvPr/>
        </p:nvPicPr>
        <p:blipFill rotWithShape="1">
          <a:blip r:embed="rId25"/>
          <a:srcRect l="9271" t="8235" r="6843"/>
          <a:stretch/>
        </p:blipFill>
        <p:spPr>
          <a:xfrm>
            <a:off x="1971667" y="1477589"/>
            <a:ext cx="977984" cy="1069848"/>
          </a:xfrm>
          <a:prstGeom prst="rect">
            <a:avLst/>
          </a:prstGeom>
        </p:spPr>
      </p:pic>
      <p:pic>
        <p:nvPicPr>
          <p:cNvPr id="76" name="Picture 75">
            <a:extLst>
              <a:ext uri="{FF2B5EF4-FFF2-40B4-BE49-F238E27FC236}">
                <a16:creationId xmlns:a16="http://schemas.microsoft.com/office/drawing/2014/main" id="{04D07ED5-6C44-E09C-2F7E-A79500203E99}"/>
              </a:ext>
            </a:extLst>
          </p:cNvPr>
          <p:cNvPicPr>
            <a:picLocks noChangeAspect="1"/>
          </p:cNvPicPr>
          <p:nvPr/>
        </p:nvPicPr>
        <p:blipFill>
          <a:blip r:embed="rId26"/>
          <a:stretch>
            <a:fillRect/>
          </a:stretch>
        </p:blipFill>
        <p:spPr>
          <a:xfrm>
            <a:off x="4364863" y="4820310"/>
            <a:ext cx="1069848" cy="1069848"/>
          </a:xfrm>
          <a:prstGeom prst="rect">
            <a:avLst/>
          </a:prstGeom>
        </p:spPr>
      </p:pic>
      <p:sp>
        <p:nvSpPr>
          <p:cNvPr id="77" name="TextBox 76">
            <a:extLst>
              <a:ext uri="{FF2B5EF4-FFF2-40B4-BE49-F238E27FC236}">
                <a16:creationId xmlns:a16="http://schemas.microsoft.com/office/drawing/2014/main" id="{39CF9095-7F87-B03F-7F41-C4D73426ABAD}"/>
              </a:ext>
            </a:extLst>
          </p:cNvPr>
          <p:cNvSpPr txBox="1"/>
          <p:nvPr/>
        </p:nvSpPr>
        <p:spPr>
          <a:xfrm>
            <a:off x="4253354" y="5883589"/>
            <a:ext cx="1263357" cy="276999"/>
          </a:xfrm>
          <a:prstGeom prst="rect">
            <a:avLst/>
          </a:prstGeom>
          <a:noFill/>
        </p:spPr>
        <p:txBody>
          <a:bodyPr wrap="square" rtlCol="0">
            <a:spAutoFit/>
          </a:bodyPr>
          <a:lstStyle/>
          <a:p>
            <a:pPr algn="ctr"/>
            <a:r>
              <a:rPr lang="en-US" sz="1200" dirty="0"/>
              <a:t>Maurice </a:t>
            </a:r>
            <a:r>
              <a:rPr lang="en-US" sz="1200" dirty="0" err="1"/>
              <a:t>Te</a:t>
            </a:r>
            <a:r>
              <a:rPr lang="en-US" sz="1200" dirty="0"/>
              <a:t> Plate</a:t>
            </a:r>
          </a:p>
        </p:txBody>
      </p:sp>
      <p:pic>
        <p:nvPicPr>
          <p:cNvPr id="78" name="Picture 77">
            <a:extLst>
              <a:ext uri="{FF2B5EF4-FFF2-40B4-BE49-F238E27FC236}">
                <a16:creationId xmlns:a16="http://schemas.microsoft.com/office/drawing/2014/main" id="{693C3251-88CC-54CD-34B7-2BB90D10CB01}"/>
              </a:ext>
            </a:extLst>
          </p:cNvPr>
          <p:cNvPicPr>
            <a:picLocks noChangeAspect="1"/>
          </p:cNvPicPr>
          <p:nvPr/>
        </p:nvPicPr>
        <p:blipFill>
          <a:blip r:embed="rId27"/>
          <a:stretch>
            <a:fillRect/>
          </a:stretch>
        </p:blipFill>
        <p:spPr>
          <a:xfrm>
            <a:off x="5571077" y="4799144"/>
            <a:ext cx="1069848" cy="1069848"/>
          </a:xfrm>
          <a:prstGeom prst="rect">
            <a:avLst/>
          </a:prstGeom>
        </p:spPr>
      </p:pic>
      <p:sp>
        <p:nvSpPr>
          <p:cNvPr id="79" name="TextBox 78">
            <a:extLst>
              <a:ext uri="{FF2B5EF4-FFF2-40B4-BE49-F238E27FC236}">
                <a16:creationId xmlns:a16="http://schemas.microsoft.com/office/drawing/2014/main" id="{1A93354E-2234-BBDC-03F9-95ABA6F4FF59}"/>
              </a:ext>
            </a:extLst>
          </p:cNvPr>
          <p:cNvSpPr txBox="1"/>
          <p:nvPr/>
        </p:nvSpPr>
        <p:spPr>
          <a:xfrm>
            <a:off x="5455451" y="5881475"/>
            <a:ext cx="1263357" cy="276999"/>
          </a:xfrm>
          <a:prstGeom prst="rect">
            <a:avLst/>
          </a:prstGeom>
          <a:noFill/>
        </p:spPr>
        <p:txBody>
          <a:bodyPr wrap="square" rtlCol="0">
            <a:spAutoFit/>
          </a:bodyPr>
          <a:lstStyle/>
          <a:p>
            <a:pPr algn="ctr"/>
            <a:r>
              <a:rPr lang="en-US" sz="1200" dirty="0"/>
              <a:t>Brian O’Sullivan</a:t>
            </a:r>
          </a:p>
        </p:txBody>
      </p:sp>
      <p:pic>
        <p:nvPicPr>
          <p:cNvPr id="80" name="Picture 79">
            <a:extLst>
              <a:ext uri="{FF2B5EF4-FFF2-40B4-BE49-F238E27FC236}">
                <a16:creationId xmlns:a16="http://schemas.microsoft.com/office/drawing/2014/main" id="{5DCB929C-E53B-FEFA-E7C8-0AE57BB2AA71}"/>
              </a:ext>
            </a:extLst>
          </p:cNvPr>
          <p:cNvPicPr>
            <a:picLocks noChangeAspect="1"/>
          </p:cNvPicPr>
          <p:nvPr/>
        </p:nvPicPr>
        <p:blipFill>
          <a:blip r:embed="rId28"/>
          <a:stretch>
            <a:fillRect/>
          </a:stretch>
        </p:blipFill>
        <p:spPr>
          <a:xfrm>
            <a:off x="6838027" y="4809180"/>
            <a:ext cx="1069848" cy="1069848"/>
          </a:xfrm>
          <a:prstGeom prst="rect">
            <a:avLst/>
          </a:prstGeom>
        </p:spPr>
      </p:pic>
      <p:sp>
        <p:nvSpPr>
          <p:cNvPr id="81" name="TextBox 80">
            <a:extLst>
              <a:ext uri="{FF2B5EF4-FFF2-40B4-BE49-F238E27FC236}">
                <a16:creationId xmlns:a16="http://schemas.microsoft.com/office/drawing/2014/main" id="{4CCC64FE-A0BD-428C-3767-0055C33EAA2D}"/>
              </a:ext>
            </a:extLst>
          </p:cNvPr>
          <p:cNvSpPr txBox="1"/>
          <p:nvPr/>
        </p:nvSpPr>
        <p:spPr>
          <a:xfrm>
            <a:off x="6657836" y="5898128"/>
            <a:ext cx="1263357" cy="276999"/>
          </a:xfrm>
          <a:prstGeom prst="rect">
            <a:avLst/>
          </a:prstGeom>
          <a:noFill/>
        </p:spPr>
        <p:txBody>
          <a:bodyPr wrap="square" rtlCol="0">
            <a:spAutoFit/>
          </a:bodyPr>
          <a:lstStyle/>
          <a:p>
            <a:pPr algn="ctr"/>
            <a:r>
              <a:rPr lang="en-US" sz="1200" dirty="0"/>
              <a:t>Alex Fullerton</a:t>
            </a:r>
          </a:p>
        </p:txBody>
      </p:sp>
    </p:spTree>
    <p:extLst>
      <p:ext uri="{BB962C8B-B14F-4D97-AF65-F5344CB8AC3E}">
        <p14:creationId xmlns:p14="http://schemas.microsoft.com/office/powerpoint/2010/main" val="91584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56DFC-9FDA-84EA-7A63-1DAE3321B583}"/>
              </a:ext>
            </a:extLst>
          </p:cNvPr>
          <p:cNvSpPr>
            <a:spLocks noGrp="1"/>
          </p:cNvSpPr>
          <p:nvPr>
            <p:ph type="title"/>
          </p:nvPr>
        </p:nvSpPr>
        <p:spPr>
          <a:xfrm>
            <a:off x="1160096" y="425725"/>
            <a:ext cx="10448544" cy="625473"/>
          </a:xfrm>
        </p:spPr>
        <p:txBody>
          <a:bodyPr/>
          <a:lstStyle/>
          <a:p>
            <a:r>
              <a:rPr lang="en-US" dirty="0" err="1"/>
              <a:t>NIRSpec</a:t>
            </a:r>
            <a:r>
              <a:rPr lang="en-US" dirty="0"/>
              <a:t> MOS Observation Planning in APT</a:t>
            </a:r>
          </a:p>
        </p:txBody>
      </p:sp>
      <p:pic>
        <p:nvPicPr>
          <p:cNvPr id="19" name="Picture 18">
            <a:extLst>
              <a:ext uri="{FF2B5EF4-FFF2-40B4-BE49-F238E27FC236}">
                <a16:creationId xmlns:a16="http://schemas.microsoft.com/office/drawing/2014/main" id="{053A66D0-6A0D-76FB-DD26-1639B789CB5A}"/>
              </a:ext>
            </a:extLst>
          </p:cNvPr>
          <p:cNvPicPr>
            <a:picLocks noChangeAspect="1"/>
          </p:cNvPicPr>
          <p:nvPr/>
        </p:nvPicPr>
        <p:blipFill>
          <a:blip r:embed="rId2"/>
          <a:stretch>
            <a:fillRect/>
          </a:stretch>
        </p:blipFill>
        <p:spPr>
          <a:xfrm>
            <a:off x="363280" y="1366951"/>
            <a:ext cx="5295241" cy="5036081"/>
          </a:xfrm>
          <a:prstGeom prst="rect">
            <a:avLst/>
          </a:prstGeom>
        </p:spPr>
      </p:pic>
      <p:pic>
        <p:nvPicPr>
          <p:cNvPr id="20" name="Picture 19">
            <a:extLst>
              <a:ext uri="{FF2B5EF4-FFF2-40B4-BE49-F238E27FC236}">
                <a16:creationId xmlns:a16="http://schemas.microsoft.com/office/drawing/2014/main" id="{6CB25926-D6B7-526D-56D1-816FA4ABEC4E}"/>
              </a:ext>
            </a:extLst>
          </p:cNvPr>
          <p:cNvPicPr>
            <a:picLocks noChangeAspect="1"/>
          </p:cNvPicPr>
          <p:nvPr/>
        </p:nvPicPr>
        <p:blipFill>
          <a:blip r:embed="rId3"/>
          <a:stretch>
            <a:fillRect/>
          </a:stretch>
        </p:blipFill>
        <p:spPr>
          <a:xfrm>
            <a:off x="6192037" y="1203046"/>
            <a:ext cx="5467965" cy="5357500"/>
          </a:xfrm>
          <a:prstGeom prst="rect">
            <a:avLst/>
          </a:prstGeom>
        </p:spPr>
      </p:pic>
      <p:sp>
        <p:nvSpPr>
          <p:cNvPr id="21" name="TextBox 20">
            <a:extLst>
              <a:ext uri="{FF2B5EF4-FFF2-40B4-BE49-F238E27FC236}">
                <a16:creationId xmlns:a16="http://schemas.microsoft.com/office/drawing/2014/main" id="{9C81DA46-406B-29D9-2190-4A86D9F6938B}"/>
              </a:ext>
            </a:extLst>
          </p:cNvPr>
          <p:cNvSpPr txBox="1"/>
          <p:nvPr/>
        </p:nvSpPr>
        <p:spPr>
          <a:xfrm>
            <a:off x="7795569" y="3512464"/>
            <a:ext cx="2388090" cy="738664"/>
          </a:xfrm>
          <a:prstGeom prst="rect">
            <a:avLst/>
          </a:prstGeom>
          <a:noFill/>
        </p:spPr>
        <p:txBody>
          <a:bodyPr wrap="none" rtlCol="0">
            <a:spAutoFit/>
          </a:bodyPr>
          <a:lstStyle/>
          <a:p>
            <a:pPr algn="ctr"/>
            <a:r>
              <a:rPr lang="en-US" sz="1400" dirty="0"/>
              <a:t>MSA (micro-shutter assembly)</a:t>
            </a:r>
          </a:p>
          <a:p>
            <a:pPr algn="ctr"/>
            <a:r>
              <a:rPr lang="en-US" sz="1400" dirty="0"/>
              <a:t>MPT (MSA Planning Tool) </a:t>
            </a:r>
          </a:p>
          <a:p>
            <a:pPr algn="ctr"/>
            <a:r>
              <a:rPr lang="en-US" sz="1400" dirty="0"/>
              <a:t>shutter view</a:t>
            </a:r>
          </a:p>
        </p:txBody>
      </p:sp>
      <p:sp>
        <p:nvSpPr>
          <p:cNvPr id="22" name="TextBox 21">
            <a:extLst>
              <a:ext uri="{FF2B5EF4-FFF2-40B4-BE49-F238E27FC236}">
                <a16:creationId xmlns:a16="http://schemas.microsoft.com/office/drawing/2014/main" id="{08830135-EDEA-BB81-8E34-E4C5DA193ACF}"/>
              </a:ext>
            </a:extLst>
          </p:cNvPr>
          <p:cNvSpPr txBox="1"/>
          <p:nvPr/>
        </p:nvSpPr>
        <p:spPr>
          <a:xfrm>
            <a:off x="2524612" y="1059174"/>
            <a:ext cx="972575" cy="307777"/>
          </a:xfrm>
          <a:prstGeom prst="rect">
            <a:avLst/>
          </a:prstGeom>
          <a:noFill/>
        </p:spPr>
        <p:txBody>
          <a:bodyPr wrap="none" rtlCol="0">
            <a:spAutoFit/>
          </a:bodyPr>
          <a:lstStyle/>
          <a:p>
            <a:pPr algn="ctr"/>
            <a:r>
              <a:rPr lang="en-US" sz="1400" dirty="0"/>
              <a:t>APT </a:t>
            </a:r>
            <a:r>
              <a:rPr lang="en-US" sz="1400" dirty="0" err="1"/>
              <a:t>Aladin</a:t>
            </a:r>
            <a:endParaRPr lang="en-US" sz="1400" dirty="0"/>
          </a:p>
        </p:txBody>
      </p:sp>
      <p:sp>
        <p:nvSpPr>
          <p:cNvPr id="23" name="TextBox 22">
            <a:extLst>
              <a:ext uri="{FF2B5EF4-FFF2-40B4-BE49-F238E27FC236}">
                <a16:creationId xmlns:a16="http://schemas.microsoft.com/office/drawing/2014/main" id="{70E34146-331F-1081-291B-B83BF86544E4}"/>
              </a:ext>
            </a:extLst>
          </p:cNvPr>
          <p:cNvSpPr txBox="1"/>
          <p:nvPr/>
        </p:nvSpPr>
        <p:spPr>
          <a:xfrm>
            <a:off x="10335727" y="417749"/>
            <a:ext cx="1272913" cy="492443"/>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1400" dirty="0" err="1"/>
              <a:t>JWebbinar</a:t>
            </a:r>
            <a:r>
              <a:rPr lang="en-US" sz="1400" dirty="0"/>
              <a:t> #30</a:t>
            </a:r>
          </a:p>
          <a:p>
            <a:pPr algn="ctr"/>
            <a:r>
              <a:rPr lang="en-US" sz="1200" dirty="0"/>
              <a:t>Diane </a:t>
            </a:r>
            <a:r>
              <a:rPr lang="en-US" sz="1200" dirty="0" err="1"/>
              <a:t>Karakla</a:t>
            </a:r>
            <a:endParaRPr lang="en-US" sz="1200" dirty="0"/>
          </a:p>
        </p:txBody>
      </p:sp>
    </p:spTree>
    <p:extLst>
      <p:ext uri="{BB962C8B-B14F-4D97-AF65-F5344CB8AC3E}">
        <p14:creationId xmlns:p14="http://schemas.microsoft.com/office/powerpoint/2010/main" val="2112661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56DFC-9FDA-84EA-7A63-1DAE3321B583}"/>
              </a:ext>
            </a:extLst>
          </p:cNvPr>
          <p:cNvSpPr>
            <a:spLocks noGrp="1"/>
          </p:cNvSpPr>
          <p:nvPr>
            <p:ph type="title"/>
          </p:nvPr>
        </p:nvSpPr>
        <p:spPr>
          <a:xfrm>
            <a:off x="1160096" y="425725"/>
            <a:ext cx="10448544" cy="625473"/>
          </a:xfrm>
        </p:spPr>
        <p:txBody>
          <a:bodyPr/>
          <a:lstStyle/>
          <a:p>
            <a:r>
              <a:rPr lang="en-US" dirty="0"/>
              <a:t>JWST pipeline Stage 1: count rates</a:t>
            </a:r>
          </a:p>
        </p:txBody>
      </p:sp>
      <p:pic>
        <p:nvPicPr>
          <p:cNvPr id="5" name="Picture 4">
            <a:extLst>
              <a:ext uri="{FF2B5EF4-FFF2-40B4-BE49-F238E27FC236}">
                <a16:creationId xmlns:a16="http://schemas.microsoft.com/office/drawing/2014/main" id="{D7AEB2E1-FF60-0E9D-677F-0F839ED161D9}"/>
              </a:ext>
            </a:extLst>
          </p:cNvPr>
          <p:cNvPicPr>
            <a:picLocks noChangeAspect="1"/>
          </p:cNvPicPr>
          <p:nvPr/>
        </p:nvPicPr>
        <p:blipFill rotWithShape="1">
          <a:blip r:embed="rId2">
            <a:clrChange>
              <a:clrFrom>
                <a:srgbClr val="FFFFFF"/>
              </a:clrFrom>
              <a:clrTo>
                <a:srgbClr val="FFFFFF">
                  <a:alpha val="0"/>
                </a:srgbClr>
              </a:clrTo>
            </a:clrChange>
          </a:blip>
          <a:srcRect l="7873" t="9338" r="8709" b="8577"/>
          <a:stretch/>
        </p:blipFill>
        <p:spPr>
          <a:xfrm>
            <a:off x="4096897" y="1804947"/>
            <a:ext cx="8095103" cy="4248345"/>
          </a:xfrm>
          <a:prstGeom prst="rect">
            <a:avLst/>
          </a:prstGeom>
        </p:spPr>
      </p:pic>
      <p:pic>
        <p:nvPicPr>
          <p:cNvPr id="11" name="Picture 10">
            <a:extLst>
              <a:ext uri="{FF2B5EF4-FFF2-40B4-BE49-F238E27FC236}">
                <a16:creationId xmlns:a16="http://schemas.microsoft.com/office/drawing/2014/main" id="{B6A4A3C6-62A8-ADBC-A6A9-5757D8A04517}"/>
              </a:ext>
            </a:extLst>
          </p:cNvPr>
          <p:cNvPicPr>
            <a:picLocks noChangeAspect="1"/>
          </p:cNvPicPr>
          <p:nvPr/>
        </p:nvPicPr>
        <p:blipFill>
          <a:blip r:embed="rId3"/>
          <a:stretch>
            <a:fillRect/>
          </a:stretch>
        </p:blipFill>
        <p:spPr>
          <a:xfrm>
            <a:off x="95412" y="2045576"/>
            <a:ext cx="3967702" cy="3887546"/>
          </a:xfrm>
          <a:prstGeom prst="rect">
            <a:avLst/>
          </a:prstGeom>
        </p:spPr>
      </p:pic>
      <p:sp>
        <p:nvSpPr>
          <p:cNvPr id="15" name="TextBox 14">
            <a:extLst>
              <a:ext uri="{FF2B5EF4-FFF2-40B4-BE49-F238E27FC236}">
                <a16:creationId xmlns:a16="http://schemas.microsoft.com/office/drawing/2014/main" id="{81E552A7-0AA2-AF21-F522-649B161904A0}"/>
              </a:ext>
            </a:extLst>
          </p:cNvPr>
          <p:cNvSpPr txBox="1"/>
          <p:nvPr/>
        </p:nvSpPr>
        <p:spPr>
          <a:xfrm>
            <a:off x="885218" y="1306912"/>
            <a:ext cx="2388090" cy="738664"/>
          </a:xfrm>
          <a:prstGeom prst="rect">
            <a:avLst/>
          </a:prstGeom>
          <a:noFill/>
        </p:spPr>
        <p:txBody>
          <a:bodyPr wrap="none" rtlCol="0">
            <a:spAutoFit/>
          </a:bodyPr>
          <a:lstStyle/>
          <a:p>
            <a:pPr algn="ctr"/>
            <a:r>
              <a:rPr lang="en-US" sz="1400" dirty="0"/>
              <a:t>MSA (micro-shutter assembly)</a:t>
            </a:r>
          </a:p>
          <a:p>
            <a:pPr algn="ctr"/>
            <a:r>
              <a:rPr lang="en-US" sz="1400" dirty="0"/>
              <a:t>MPT (MSA Planning Tool) </a:t>
            </a:r>
          </a:p>
          <a:p>
            <a:pPr algn="ctr"/>
            <a:r>
              <a:rPr lang="en-US" sz="1400" dirty="0"/>
              <a:t>shutter view in APT</a:t>
            </a:r>
          </a:p>
        </p:txBody>
      </p:sp>
      <p:sp>
        <p:nvSpPr>
          <p:cNvPr id="10" name="TextBox 9">
            <a:extLst>
              <a:ext uri="{FF2B5EF4-FFF2-40B4-BE49-F238E27FC236}">
                <a16:creationId xmlns:a16="http://schemas.microsoft.com/office/drawing/2014/main" id="{F46DD388-D16D-CF3B-6771-7ADBE2F7F1A8}"/>
              </a:ext>
            </a:extLst>
          </p:cNvPr>
          <p:cNvSpPr txBox="1"/>
          <p:nvPr/>
        </p:nvSpPr>
        <p:spPr>
          <a:xfrm>
            <a:off x="7826835" y="97091"/>
            <a:ext cx="3781805" cy="954107"/>
          </a:xfrm>
          <a:prstGeom prst="rect">
            <a:avLst/>
          </a:prstGeom>
          <a:noFill/>
        </p:spPr>
        <p:txBody>
          <a:bodyPr wrap="none" rtlCol="0">
            <a:spAutoFit/>
          </a:bodyPr>
          <a:lstStyle/>
          <a:p>
            <a:r>
              <a:rPr lang="en-US" sz="1200" dirty="0"/>
              <a:t>Detector1Pipeline</a:t>
            </a:r>
          </a:p>
          <a:p>
            <a:pPr marL="285750" indent="-285750">
              <a:buFont typeface="Arial" panose="020B0604020202020204" pitchFamily="34" charset="0"/>
              <a:buChar char="•"/>
            </a:pPr>
            <a:r>
              <a:rPr lang="en-US" sz="1200" dirty="0"/>
              <a:t>bias</a:t>
            </a:r>
          </a:p>
          <a:p>
            <a:pPr marL="285750" indent="-285750">
              <a:buFont typeface="Arial" panose="020B0604020202020204" pitchFamily="34" charset="0"/>
              <a:buChar char="•"/>
            </a:pPr>
            <a:r>
              <a:rPr lang="en-US" sz="1200" dirty="0"/>
              <a:t>ramp fitting</a:t>
            </a:r>
          </a:p>
          <a:p>
            <a:pPr marL="285750" indent="-285750">
              <a:buFont typeface="Arial" panose="020B0604020202020204" pitchFamily="34" charset="0"/>
              <a:buChar char="•"/>
            </a:pPr>
            <a:r>
              <a:rPr lang="en-US" sz="1200" dirty="0"/>
              <a:t>outlier rejection</a:t>
            </a:r>
          </a:p>
          <a:p>
            <a:r>
              <a:rPr lang="en-US" sz="800" dirty="0">
                <a:hlinkClick r:id="rId4"/>
              </a:rPr>
              <a:t>https://jwst-pipeline.readthedocs.io/en/latest/jwst/pipeline/calwebb_detector1.html</a:t>
            </a:r>
            <a:endParaRPr lang="en-US" sz="800" dirty="0"/>
          </a:p>
        </p:txBody>
      </p:sp>
    </p:spTree>
    <p:extLst>
      <p:ext uri="{BB962C8B-B14F-4D97-AF65-F5344CB8AC3E}">
        <p14:creationId xmlns:p14="http://schemas.microsoft.com/office/powerpoint/2010/main" val="3198510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0EFB-F14E-BB88-A20F-DF4E2FEFB242}"/>
              </a:ext>
            </a:extLst>
          </p:cNvPr>
          <p:cNvSpPr>
            <a:spLocks noGrp="1"/>
          </p:cNvSpPr>
          <p:nvPr>
            <p:ph type="title"/>
          </p:nvPr>
        </p:nvSpPr>
        <p:spPr>
          <a:xfrm>
            <a:off x="1140993" y="440250"/>
            <a:ext cx="10448544" cy="625473"/>
          </a:xfrm>
        </p:spPr>
        <p:txBody>
          <a:bodyPr/>
          <a:lstStyle/>
          <a:p>
            <a:r>
              <a:rPr lang="en-US" dirty="0"/>
              <a:t>JWST pipeline Stage 2 (extraction) &amp; Stage 3 (combining exposures)</a:t>
            </a:r>
          </a:p>
        </p:txBody>
      </p:sp>
      <p:pic>
        <p:nvPicPr>
          <p:cNvPr id="4" name="Picture 3">
            <a:extLst>
              <a:ext uri="{FF2B5EF4-FFF2-40B4-BE49-F238E27FC236}">
                <a16:creationId xmlns:a16="http://schemas.microsoft.com/office/drawing/2014/main" id="{D046F447-F332-AD8F-AE10-B0A878DD0BF4}"/>
              </a:ext>
            </a:extLst>
          </p:cNvPr>
          <p:cNvPicPr>
            <a:picLocks noChangeAspect="1"/>
          </p:cNvPicPr>
          <p:nvPr/>
        </p:nvPicPr>
        <p:blipFill>
          <a:blip r:embed="rId2"/>
          <a:stretch>
            <a:fillRect/>
          </a:stretch>
        </p:blipFill>
        <p:spPr>
          <a:xfrm>
            <a:off x="0" y="1204191"/>
            <a:ext cx="5921272" cy="3411780"/>
          </a:xfrm>
          <a:prstGeom prst="rect">
            <a:avLst/>
          </a:prstGeom>
        </p:spPr>
      </p:pic>
      <p:pic>
        <p:nvPicPr>
          <p:cNvPr id="8" name="Picture 7">
            <a:extLst>
              <a:ext uri="{FF2B5EF4-FFF2-40B4-BE49-F238E27FC236}">
                <a16:creationId xmlns:a16="http://schemas.microsoft.com/office/drawing/2014/main" id="{48C743F5-C026-A62D-CF32-8E0546BFE4EF}"/>
              </a:ext>
            </a:extLst>
          </p:cNvPr>
          <p:cNvPicPr>
            <a:picLocks noChangeAspect="1"/>
          </p:cNvPicPr>
          <p:nvPr/>
        </p:nvPicPr>
        <p:blipFill>
          <a:blip r:embed="rId3"/>
          <a:stretch>
            <a:fillRect/>
          </a:stretch>
        </p:blipFill>
        <p:spPr>
          <a:xfrm>
            <a:off x="5976628" y="1204191"/>
            <a:ext cx="6215372" cy="3561539"/>
          </a:xfrm>
          <a:prstGeom prst="rect">
            <a:avLst/>
          </a:prstGeom>
        </p:spPr>
      </p:pic>
      <p:sp>
        <p:nvSpPr>
          <p:cNvPr id="9" name="TextBox 8">
            <a:extLst>
              <a:ext uri="{FF2B5EF4-FFF2-40B4-BE49-F238E27FC236}">
                <a16:creationId xmlns:a16="http://schemas.microsoft.com/office/drawing/2014/main" id="{19688970-4FE0-996D-5DB8-A6B548FBFF36}"/>
              </a:ext>
            </a:extLst>
          </p:cNvPr>
          <p:cNvSpPr txBox="1"/>
          <p:nvPr/>
        </p:nvSpPr>
        <p:spPr>
          <a:xfrm>
            <a:off x="1960536" y="4615971"/>
            <a:ext cx="3613490" cy="2523768"/>
          </a:xfrm>
          <a:prstGeom prst="rect">
            <a:avLst/>
          </a:prstGeom>
          <a:noFill/>
        </p:spPr>
        <p:txBody>
          <a:bodyPr wrap="none" rtlCol="0">
            <a:spAutoFit/>
          </a:bodyPr>
          <a:lstStyle/>
          <a:p>
            <a:r>
              <a:rPr lang="en-US" sz="1200" dirty="0"/>
              <a:t>Spec2Pipeline</a:t>
            </a:r>
          </a:p>
          <a:p>
            <a:pPr marL="285750" indent="-285750">
              <a:buFont typeface="Arial" panose="020B0604020202020204" pitchFamily="34" charset="0"/>
              <a:buChar char="•"/>
            </a:pPr>
            <a:r>
              <a:rPr lang="en-US" sz="1200" dirty="0"/>
              <a:t>WCS</a:t>
            </a:r>
          </a:p>
          <a:p>
            <a:pPr marL="285750" indent="-285750">
              <a:buFont typeface="Arial" panose="020B0604020202020204" pitchFamily="34" charset="0"/>
              <a:buChar char="•"/>
            </a:pPr>
            <a:r>
              <a:rPr lang="en-US" sz="1200" dirty="0" err="1"/>
              <a:t>NSClean</a:t>
            </a:r>
            <a:r>
              <a:rPr lang="en-US" sz="1200" dirty="0"/>
              <a:t> (optional)</a:t>
            </a:r>
          </a:p>
          <a:p>
            <a:pPr marL="285750" indent="-285750">
              <a:buFont typeface="Arial" panose="020B0604020202020204" pitchFamily="34" charset="0"/>
              <a:buChar char="•"/>
            </a:pPr>
            <a:r>
              <a:rPr lang="en-US" sz="1200" dirty="0"/>
              <a:t>background</a:t>
            </a:r>
          </a:p>
          <a:p>
            <a:pPr marL="285750" indent="-285750">
              <a:buFont typeface="Arial" panose="020B0604020202020204" pitchFamily="34" charset="0"/>
              <a:buChar char="•"/>
            </a:pPr>
            <a:r>
              <a:rPr lang="en-US" sz="1200" dirty="0"/>
              <a:t>extract 2D</a:t>
            </a:r>
          </a:p>
          <a:p>
            <a:pPr marL="285750" indent="-285750">
              <a:buFont typeface="Arial" panose="020B0604020202020204" pitchFamily="34" charset="0"/>
              <a:buChar char="•"/>
            </a:pPr>
            <a:r>
              <a:rPr lang="en-US" sz="1200" dirty="0"/>
              <a:t>wavelength</a:t>
            </a:r>
          </a:p>
          <a:p>
            <a:pPr marL="285750" indent="-285750">
              <a:buFont typeface="Arial" panose="020B0604020202020204" pitchFamily="34" charset="0"/>
              <a:buChar char="•"/>
            </a:pPr>
            <a:r>
              <a:rPr lang="en-US" sz="1200" dirty="0"/>
              <a:t>flat field</a:t>
            </a:r>
          </a:p>
          <a:p>
            <a:pPr marL="285750" indent="-285750">
              <a:buFont typeface="Arial" panose="020B0604020202020204" pitchFamily="34" charset="0"/>
              <a:buChar char="•"/>
            </a:pPr>
            <a:r>
              <a:rPr lang="en-US" sz="1200" dirty="0"/>
              <a:t>path loss</a:t>
            </a:r>
          </a:p>
          <a:p>
            <a:pPr marL="285750" indent="-285750">
              <a:buFont typeface="Arial" panose="020B0604020202020204" pitchFamily="34" charset="0"/>
              <a:buChar char="•"/>
            </a:pPr>
            <a:r>
              <a:rPr lang="en-US" sz="1200" dirty="0"/>
              <a:t>bar shadow</a:t>
            </a:r>
          </a:p>
          <a:p>
            <a:pPr marL="285750" indent="-285750">
              <a:buFont typeface="Arial" panose="020B0604020202020204" pitchFamily="34" charset="0"/>
              <a:buChar char="•"/>
            </a:pPr>
            <a:r>
              <a:rPr lang="en-US" sz="1200" dirty="0"/>
              <a:t>resample (rectify)</a:t>
            </a:r>
          </a:p>
          <a:p>
            <a:pPr marL="285750" indent="-285750">
              <a:buFont typeface="Arial" panose="020B0604020202020204" pitchFamily="34" charset="0"/>
              <a:buChar char="•"/>
            </a:pPr>
            <a:r>
              <a:rPr lang="en-US" sz="1200" dirty="0"/>
              <a:t>extract 1D</a:t>
            </a:r>
          </a:p>
          <a:p>
            <a:r>
              <a:rPr lang="en-US" sz="800" dirty="0">
                <a:hlinkClick r:id="rId4"/>
              </a:rPr>
              <a:t>https://jwst-pipeline.readthedocs.io/en/latest/jwst/pipeline/calwebb_spec2.html</a:t>
            </a:r>
            <a:endParaRPr lang="en-US" sz="800" dirty="0"/>
          </a:p>
          <a:p>
            <a:endParaRPr lang="en-US" dirty="0"/>
          </a:p>
        </p:txBody>
      </p:sp>
      <p:sp>
        <p:nvSpPr>
          <p:cNvPr id="10" name="TextBox 9">
            <a:extLst>
              <a:ext uri="{FF2B5EF4-FFF2-40B4-BE49-F238E27FC236}">
                <a16:creationId xmlns:a16="http://schemas.microsoft.com/office/drawing/2014/main" id="{8B4DCB37-17E3-0750-FA80-127774EC97CC}"/>
              </a:ext>
            </a:extLst>
          </p:cNvPr>
          <p:cNvSpPr txBox="1"/>
          <p:nvPr/>
        </p:nvSpPr>
        <p:spPr>
          <a:xfrm>
            <a:off x="6365265" y="4736558"/>
            <a:ext cx="3613490" cy="1138773"/>
          </a:xfrm>
          <a:prstGeom prst="rect">
            <a:avLst/>
          </a:prstGeom>
          <a:noFill/>
        </p:spPr>
        <p:txBody>
          <a:bodyPr wrap="none" rtlCol="0">
            <a:spAutoFit/>
          </a:bodyPr>
          <a:lstStyle/>
          <a:p>
            <a:r>
              <a:rPr lang="en-US" sz="1200" dirty="0"/>
              <a:t>Spec3Pipeline</a:t>
            </a:r>
            <a:br>
              <a:rPr lang="en-US" sz="1200" dirty="0"/>
            </a:br>
            <a:r>
              <a:rPr lang="en-US" sz="1200" dirty="0"/>
              <a:t>combine exposures</a:t>
            </a:r>
          </a:p>
          <a:p>
            <a:pPr marL="285750" indent="-285750">
              <a:buFont typeface="Arial" panose="020B0604020202020204" pitchFamily="34" charset="0"/>
              <a:buChar char="•"/>
            </a:pPr>
            <a:r>
              <a:rPr lang="en-US" sz="1200" dirty="0"/>
              <a:t>outlier detection &amp; replace</a:t>
            </a:r>
          </a:p>
          <a:p>
            <a:pPr marL="285750" indent="-285750">
              <a:buFont typeface="Arial" panose="020B0604020202020204" pitchFamily="34" charset="0"/>
              <a:buChar char="•"/>
            </a:pPr>
            <a:r>
              <a:rPr lang="en-US" sz="1200" dirty="0"/>
              <a:t>resample</a:t>
            </a:r>
          </a:p>
          <a:p>
            <a:pPr marL="285750" indent="-285750">
              <a:buFont typeface="Arial" panose="020B0604020202020204" pitchFamily="34" charset="0"/>
              <a:buChar char="•"/>
            </a:pPr>
            <a:r>
              <a:rPr lang="en-US" sz="1200" dirty="0"/>
              <a:t>extract 1D</a:t>
            </a:r>
          </a:p>
          <a:p>
            <a:r>
              <a:rPr lang="en-US" sz="800" dirty="0">
                <a:hlinkClick r:id="rId5"/>
              </a:rPr>
              <a:t>https://jwst-pipeline.readthedocs.io/en/latest/jwst/pipeline/calwebb_spec3.html</a:t>
            </a:r>
            <a:endParaRPr lang="en-US" sz="800" dirty="0"/>
          </a:p>
        </p:txBody>
      </p:sp>
    </p:spTree>
    <p:extLst>
      <p:ext uri="{BB962C8B-B14F-4D97-AF65-F5344CB8AC3E}">
        <p14:creationId xmlns:p14="http://schemas.microsoft.com/office/powerpoint/2010/main" val="1916775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3923B-373B-0C57-2727-1676FB894C96}"/>
              </a:ext>
            </a:extLst>
          </p:cNvPr>
          <p:cNvSpPr>
            <a:spLocks noGrp="1"/>
          </p:cNvSpPr>
          <p:nvPr>
            <p:ph type="title"/>
          </p:nvPr>
        </p:nvSpPr>
        <p:spPr>
          <a:xfrm>
            <a:off x="1152144" y="416264"/>
            <a:ext cx="10448544" cy="625473"/>
          </a:xfrm>
        </p:spPr>
        <p:txBody>
          <a:bodyPr/>
          <a:lstStyle/>
          <a:p>
            <a:r>
              <a:rPr lang="en-US" dirty="0"/>
              <a:t>Pipeline notebook meant to show improvements in reprocessed data</a:t>
            </a:r>
          </a:p>
        </p:txBody>
      </p:sp>
      <p:pic>
        <p:nvPicPr>
          <p:cNvPr id="8" name="Picture 7">
            <a:extLst>
              <a:ext uri="{FF2B5EF4-FFF2-40B4-BE49-F238E27FC236}">
                <a16:creationId xmlns:a16="http://schemas.microsoft.com/office/drawing/2014/main" id="{FA172688-F968-FFC5-FC9A-B3D2065027E6}"/>
              </a:ext>
            </a:extLst>
          </p:cNvPr>
          <p:cNvPicPr>
            <a:picLocks noChangeAspect="1"/>
          </p:cNvPicPr>
          <p:nvPr/>
        </p:nvPicPr>
        <p:blipFill>
          <a:blip r:embed="rId2"/>
          <a:stretch>
            <a:fillRect/>
          </a:stretch>
        </p:blipFill>
        <p:spPr>
          <a:xfrm>
            <a:off x="0" y="1210689"/>
            <a:ext cx="5943600" cy="5146458"/>
          </a:xfrm>
          <a:prstGeom prst="rect">
            <a:avLst/>
          </a:prstGeom>
        </p:spPr>
      </p:pic>
      <p:pic>
        <p:nvPicPr>
          <p:cNvPr id="10" name="Picture 9">
            <a:extLst>
              <a:ext uri="{FF2B5EF4-FFF2-40B4-BE49-F238E27FC236}">
                <a16:creationId xmlns:a16="http://schemas.microsoft.com/office/drawing/2014/main" id="{F7AABDBB-5988-9E14-2417-08AE0F75CBC6}"/>
              </a:ext>
            </a:extLst>
          </p:cNvPr>
          <p:cNvPicPr>
            <a:picLocks noChangeAspect="1"/>
          </p:cNvPicPr>
          <p:nvPr/>
        </p:nvPicPr>
        <p:blipFill>
          <a:blip r:embed="rId3"/>
          <a:stretch>
            <a:fillRect/>
          </a:stretch>
        </p:blipFill>
        <p:spPr>
          <a:xfrm>
            <a:off x="6096000" y="1210689"/>
            <a:ext cx="5943600" cy="5146458"/>
          </a:xfrm>
          <a:prstGeom prst="rect">
            <a:avLst/>
          </a:prstGeom>
        </p:spPr>
      </p:pic>
      <p:pic>
        <p:nvPicPr>
          <p:cNvPr id="4" name="Picture 3">
            <a:extLst>
              <a:ext uri="{FF2B5EF4-FFF2-40B4-BE49-F238E27FC236}">
                <a16:creationId xmlns:a16="http://schemas.microsoft.com/office/drawing/2014/main" id="{D1D121DB-CEEB-8892-4675-F3D8DB7D1C3B}"/>
              </a:ext>
            </a:extLst>
          </p:cNvPr>
          <p:cNvPicPr>
            <a:picLocks noChangeAspect="1"/>
          </p:cNvPicPr>
          <p:nvPr/>
        </p:nvPicPr>
        <p:blipFill rotWithShape="1">
          <a:blip r:embed="rId4"/>
          <a:srcRect l="848" b="874"/>
          <a:stretch/>
        </p:blipFill>
        <p:spPr>
          <a:xfrm>
            <a:off x="171081" y="1210691"/>
            <a:ext cx="5775341" cy="4983632"/>
          </a:xfrm>
          <a:prstGeom prst="rect">
            <a:avLst/>
          </a:prstGeom>
        </p:spPr>
      </p:pic>
      <p:pic>
        <p:nvPicPr>
          <p:cNvPr id="5" name="Picture 4">
            <a:extLst>
              <a:ext uri="{FF2B5EF4-FFF2-40B4-BE49-F238E27FC236}">
                <a16:creationId xmlns:a16="http://schemas.microsoft.com/office/drawing/2014/main" id="{D14FA182-8652-E2F2-C252-6F56C034D20D}"/>
              </a:ext>
            </a:extLst>
          </p:cNvPr>
          <p:cNvPicPr>
            <a:picLocks noChangeAspect="1"/>
          </p:cNvPicPr>
          <p:nvPr/>
        </p:nvPicPr>
        <p:blipFill rotWithShape="1">
          <a:blip r:embed="rId5"/>
          <a:srcRect l="730" t="13" b="960"/>
          <a:stretch/>
        </p:blipFill>
        <p:spPr>
          <a:xfrm>
            <a:off x="6262783" y="1212305"/>
            <a:ext cx="5779008" cy="4975890"/>
          </a:xfrm>
          <a:prstGeom prst="rect">
            <a:avLst/>
          </a:prstGeom>
        </p:spPr>
      </p:pic>
      <p:sp>
        <p:nvSpPr>
          <p:cNvPr id="6" name="Rectangle 5">
            <a:extLst>
              <a:ext uri="{FF2B5EF4-FFF2-40B4-BE49-F238E27FC236}">
                <a16:creationId xmlns:a16="http://schemas.microsoft.com/office/drawing/2014/main" id="{18660484-FFAB-1303-F161-90E69603DE81}"/>
              </a:ext>
            </a:extLst>
          </p:cNvPr>
          <p:cNvSpPr/>
          <p:nvPr/>
        </p:nvSpPr>
        <p:spPr>
          <a:xfrm>
            <a:off x="1219200" y="1210689"/>
            <a:ext cx="426720" cy="18377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B35EF72-4FAC-0332-01C6-0117145EDB69}"/>
              </a:ext>
            </a:extLst>
          </p:cNvPr>
          <p:cNvSpPr/>
          <p:nvPr/>
        </p:nvSpPr>
        <p:spPr>
          <a:xfrm>
            <a:off x="7037438" y="1210689"/>
            <a:ext cx="971181" cy="18377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743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3923B-373B-0C57-2727-1676FB894C96}"/>
              </a:ext>
            </a:extLst>
          </p:cNvPr>
          <p:cNvSpPr>
            <a:spLocks noGrp="1"/>
          </p:cNvSpPr>
          <p:nvPr>
            <p:ph type="title"/>
          </p:nvPr>
        </p:nvSpPr>
        <p:spPr>
          <a:xfrm>
            <a:off x="1152144" y="416264"/>
            <a:ext cx="10448544" cy="625473"/>
          </a:xfrm>
        </p:spPr>
        <p:txBody>
          <a:bodyPr/>
          <a:lstStyle/>
          <a:p>
            <a:r>
              <a:rPr lang="en-US" dirty="0"/>
              <a:t>Default pipeline processing + calibrations have improved significantly!</a:t>
            </a:r>
          </a:p>
        </p:txBody>
      </p:sp>
      <p:sp>
        <p:nvSpPr>
          <p:cNvPr id="3" name="TextBox 2">
            <a:extLst>
              <a:ext uri="{FF2B5EF4-FFF2-40B4-BE49-F238E27FC236}">
                <a16:creationId xmlns:a16="http://schemas.microsoft.com/office/drawing/2014/main" id="{6091D5A3-30EC-1BC1-DAC1-0B0975C1B976}"/>
              </a:ext>
            </a:extLst>
          </p:cNvPr>
          <p:cNvSpPr txBox="1"/>
          <p:nvPr/>
        </p:nvSpPr>
        <p:spPr>
          <a:xfrm>
            <a:off x="1645920" y="131521"/>
            <a:ext cx="2123145"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dirty="0"/>
              <a:t>JWST pipeline 1.14.0</a:t>
            </a:r>
          </a:p>
        </p:txBody>
      </p:sp>
      <p:pic>
        <p:nvPicPr>
          <p:cNvPr id="9" name="Picture 8">
            <a:extLst>
              <a:ext uri="{FF2B5EF4-FFF2-40B4-BE49-F238E27FC236}">
                <a16:creationId xmlns:a16="http://schemas.microsoft.com/office/drawing/2014/main" id="{0E6D1607-B614-D1F9-BD9F-E743347070C1}"/>
              </a:ext>
            </a:extLst>
          </p:cNvPr>
          <p:cNvPicPr>
            <a:picLocks noChangeAspect="1"/>
          </p:cNvPicPr>
          <p:nvPr/>
        </p:nvPicPr>
        <p:blipFill>
          <a:blip r:embed="rId2"/>
          <a:stretch>
            <a:fillRect/>
          </a:stretch>
        </p:blipFill>
        <p:spPr>
          <a:xfrm>
            <a:off x="0" y="1210689"/>
            <a:ext cx="5943600" cy="5146458"/>
          </a:xfrm>
          <a:prstGeom prst="rect">
            <a:avLst/>
          </a:prstGeom>
        </p:spPr>
      </p:pic>
      <p:pic>
        <p:nvPicPr>
          <p:cNvPr id="11" name="Picture 10">
            <a:extLst>
              <a:ext uri="{FF2B5EF4-FFF2-40B4-BE49-F238E27FC236}">
                <a16:creationId xmlns:a16="http://schemas.microsoft.com/office/drawing/2014/main" id="{3393D96D-9439-D1BD-5C1B-2EB146D3C0A6}"/>
              </a:ext>
            </a:extLst>
          </p:cNvPr>
          <p:cNvPicPr>
            <a:picLocks noChangeAspect="1"/>
          </p:cNvPicPr>
          <p:nvPr/>
        </p:nvPicPr>
        <p:blipFill>
          <a:blip r:embed="rId3"/>
          <a:stretch>
            <a:fillRect/>
          </a:stretch>
        </p:blipFill>
        <p:spPr>
          <a:xfrm>
            <a:off x="6096000" y="1210689"/>
            <a:ext cx="5943600" cy="5146458"/>
          </a:xfrm>
          <a:prstGeom prst="rect">
            <a:avLst/>
          </a:prstGeom>
        </p:spPr>
      </p:pic>
      <p:sp>
        <p:nvSpPr>
          <p:cNvPr id="12" name="Rectangle 11">
            <a:extLst>
              <a:ext uri="{FF2B5EF4-FFF2-40B4-BE49-F238E27FC236}">
                <a16:creationId xmlns:a16="http://schemas.microsoft.com/office/drawing/2014/main" id="{9C0C61D6-976F-67A0-C52A-90C62838FCE3}"/>
              </a:ext>
            </a:extLst>
          </p:cNvPr>
          <p:cNvSpPr/>
          <p:nvPr/>
        </p:nvSpPr>
        <p:spPr>
          <a:xfrm>
            <a:off x="1219200" y="1210689"/>
            <a:ext cx="426720" cy="18377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974D70-BB03-2141-9D8B-A895AD18A36D}"/>
              </a:ext>
            </a:extLst>
          </p:cNvPr>
          <p:cNvSpPr/>
          <p:nvPr/>
        </p:nvSpPr>
        <p:spPr>
          <a:xfrm>
            <a:off x="7037438" y="1210689"/>
            <a:ext cx="971181" cy="18377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0F87631-0ABF-FFCC-4EB7-4FA0B0B8187E}"/>
              </a:ext>
            </a:extLst>
          </p:cNvPr>
          <p:cNvSpPr txBox="1"/>
          <p:nvPr/>
        </p:nvSpPr>
        <p:spPr>
          <a:xfrm>
            <a:off x="3769065" y="154887"/>
            <a:ext cx="2952218" cy="369332"/>
          </a:xfrm>
          <a:prstGeom prst="rect">
            <a:avLst/>
          </a:prstGeom>
          <a:noFill/>
        </p:spPr>
        <p:txBody>
          <a:bodyPr wrap="none" rtlCol="0">
            <a:spAutoFit/>
          </a:bodyPr>
          <a:lstStyle/>
          <a:p>
            <a:r>
              <a:rPr lang="en-US" dirty="0"/>
              <a:t>+ CRDS reference file updates</a:t>
            </a:r>
          </a:p>
        </p:txBody>
      </p:sp>
    </p:spTree>
    <p:extLst>
      <p:ext uri="{BB962C8B-B14F-4D97-AF65-F5344CB8AC3E}">
        <p14:creationId xmlns:p14="http://schemas.microsoft.com/office/powerpoint/2010/main" val="27071406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12135</TotalTime>
  <Words>720</Words>
  <Application>Microsoft Macintosh PowerPoint</Application>
  <PresentationFormat>Widescreen</PresentationFormat>
  <Paragraphs>175</Paragraphs>
  <Slides>16</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Andale Mono</vt:lpstr>
      <vt:lpstr>Arial</vt:lpstr>
      <vt:lpstr>Calibri</vt:lpstr>
      <vt:lpstr>Calibri Light</vt:lpstr>
      <vt:lpstr>Franklin Gothic Medium</vt:lpstr>
      <vt:lpstr>Franklin Gothic Medium Cond</vt:lpstr>
      <vt:lpstr>LucidaGrande</vt:lpstr>
      <vt:lpstr>Office Theme</vt:lpstr>
      <vt:lpstr>JWST NIRSpec MOS Data Reduction</vt:lpstr>
      <vt:lpstr>NIRSpec MOS is awesome</vt:lpstr>
      <vt:lpstr>PowerPoint Presentation</vt:lpstr>
      <vt:lpstr>NIRSpec Team @ STScI</vt:lpstr>
      <vt:lpstr>NIRSpec MOS Observation Planning in APT</vt:lpstr>
      <vt:lpstr>JWST pipeline Stage 1: count rates</vt:lpstr>
      <vt:lpstr>JWST pipeline Stage 2 (extraction) &amp; Stage 3 (combining exposures)</vt:lpstr>
      <vt:lpstr>Pipeline notebook meant to show improvements in reprocessed data</vt:lpstr>
      <vt:lpstr>Default pipeline processing + calibrations have improved significantly!</vt:lpstr>
      <vt:lpstr>Improvements to pipeline and calibration</vt:lpstr>
      <vt:lpstr>More work to do improving pipeline and calibration</vt:lpstr>
      <vt:lpstr>PowerPoint Presentation</vt:lpstr>
      <vt:lpstr>Pipeline notebook</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 Your Title</dc:title>
  <dc:creator>Microsoft Office User</dc:creator>
  <cp:lastModifiedBy>Dan Coe</cp:lastModifiedBy>
  <cp:revision>199</cp:revision>
  <dcterms:created xsi:type="dcterms:W3CDTF">2024-01-25T20:56:26Z</dcterms:created>
  <dcterms:modified xsi:type="dcterms:W3CDTF">2024-06-27T15:18:11Z</dcterms:modified>
</cp:coreProperties>
</file>