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18" r:id="rId3"/>
    <p:sldId id="439" r:id="rId4"/>
    <p:sldId id="395" r:id="rId5"/>
    <p:sldId id="405" r:id="rId6"/>
    <p:sldId id="334" r:id="rId7"/>
    <p:sldId id="401" r:id="rId8"/>
    <p:sldId id="404" r:id="rId9"/>
    <p:sldId id="443" r:id="rId10"/>
    <p:sldId id="403" r:id="rId11"/>
    <p:sldId id="398" r:id="rId12"/>
    <p:sldId id="399" r:id="rId13"/>
    <p:sldId id="400" r:id="rId14"/>
    <p:sldId id="409" r:id="rId15"/>
    <p:sldId id="406" r:id="rId16"/>
    <p:sldId id="407" r:id="rId17"/>
    <p:sldId id="408" r:id="rId18"/>
    <p:sldId id="424" r:id="rId19"/>
    <p:sldId id="422" r:id="rId20"/>
    <p:sldId id="438" r:id="rId21"/>
    <p:sldId id="397" r:id="rId22"/>
    <p:sldId id="433" r:id="rId23"/>
    <p:sldId id="434" r:id="rId24"/>
    <p:sldId id="432" r:id="rId25"/>
    <p:sldId id="435" r:id="rId26"/>
    <p:sldId id="429" r:id="rId27"/>
    <p:sldId id="428" r:id="rId28"/>
    <p:sldId id="430" r:id="rId29"/>
    <p:sldId id="431" r:id="rId30"/>
    <p:sldId id="419" r:id="rId31"/>
    <p:sldId id="420" r:id="rId32"/>
    <p:sldId id="440" r:id="rId33"/>
    <p:sldId id="375" r:id="rId34"/>
    <p:sldId id="416" r:id="rId35"/>
    <p:sldId id="421" r:id="rId36"/>
    <p:sldId id="328" r:id="rId37"/>
    <p:sldId id="44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995"/>
    <a:srgbClr val="FF3300"/>
    <a:srgbClr val="1D6AD9"/>
    <a:srgbClr val="3DA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6687" autoAdjust="0"/>
  </p:normalViewPr>
  <p:slideViewPr>
    <p:cSldViewPr snapToGrid="0" snapToObjects="1">
      <p:cViewPr varScale="1">
        <p:scale>
          <a:sx n="91" d="100"/>
          <a:sy n="91" d="100"/>
        </p:scale>
        <p:origin x="-56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465C3-85E6-E045-90CA-EA5E1F7AC48A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6D4C3-DB6A-1F41-A8B5-93CA39F92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6D4C3-DB6A-1F41-A8B5-93CA39F924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0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 science themes</a:t>
            </a:r>
            <a:r>
              <a:rPr lang="en-US" baseline="0" dirty="0" smtClean="0"/>
              <a:t> inform the design of the telescope. </a:t>
            </a:r>
            <a:r>
              <a:rPr lang="en-US" dirty="0" smtClean="0"/>
              <a:t>Top two</a:t>
            </a:r>
            <a:r>
              <a:rPr lang="en-US" baseline="0" dirty="0" smtClean="0"/>
              <a:t> have to do with redshift. Bottom two with dust and molecules.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7637-F45D-3946-992C-DE142D526C4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43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7237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Highlight that talks coming up will</a:t>
            </a:r>
            <a:r>
              <a:rPr lang="en-US" baseline="0" dirty="0" smtClean="0"/>
              <a:t> have more info on the specifics of two of the JWST instruments.</a:t>
            </a:r>
            <a:endParaRPr lang="en-US" dirty="0" smtClean="0"/>
          </a:p>
          <a:p>
            <a:r>
              <a:rPr lang="en-US" dirty="0" smtClean="0"/>
              <a:t>- ISIM</a:t>
            </a:r>
            <a:r>
              <a:rPr lang="en-US" baseline="0" dirty="0" smtClean="0"/>
              <a:t> completed CDR during 2009 and is currently in integration and testing</a:t>
            </a:r>
          </a:p>
          <a:p>
            <a:r>
              <a:rPr lang="en-US" dirty="0" smtClean="0"/>
              <a:t>- 2012 is a breakthrough</a:t>
            </a:r>
            <a:r>
              <a:rPr lang="en-US" baseline="0" dirty="0" smtClean="0"/>
              <a:t> year for JWST…science instruments begin delivery to GSFC for integration.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Get back to the nature of JWST as having complex instruments, a different model from Hubble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9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3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9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6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2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9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70295-9C93-F34D-BADA-5A1639D1DD8F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3BF8-FB3E-2A4F-814C-66C0EA10A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4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emf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022" y="391251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JWST Science Policies</a:t>
            </a:r>
            <a:endParaRPr lang="en-US" sz="3600" i="1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87022" y="487188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 txBox="1">
            <a:spLocks/>
          </p:cNvSpPr>
          <p:nvPr/>
        </p:nvSpPr>
        <p:spPr>
          <a:xfrm>
            <a:off x="802888" y="5430644"/>
            <a:ext cx="7850458" cy="1201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Neill Reid, Janice Lee, Jennifer Lotz – Science Mission Office</a:t>
            </a:r>
          </a:p>
          <a:p>
            <a:pPr>
              <a:spcBef>
                <a:spcPts val="0"/>
              </a:spcBef>
            </a:pPr>
            <a:r>
              <a:rPr lang="en-US" sz="24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Jason Kalirai, Rachel Osten – JWST Mission Office</a:t>
            </a:r>
          </a:p>
          <a:p>
            <a:pPr>
              <a:spcBef>
                <a:spcPts val="0"/>
              </a:spcBef>
            </a:pPr>
            <a:r>
              <a:rPr lang="en-US" sz="24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AAS, January 6 2015</a:t>
            </a:r>
          </a:p>
        </p:txBody>
      </p:sp>
      <p:pic>
        <p:nvPicPr>
          <p:cNvPr id="6" name="Picture 18" descr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74" y="1959861"/>
            <a:ext cx="4912614" cy="354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75871" y="1960659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02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January 2015)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sp>
        <p:nvSpPr>
          <p:cNvPr id="42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3" name="object 28"/>
          <p:cNvSpPr txBox="1"/>
          <p:nvPr/>
        </p:nvSpPr>
        <p:spPr>
          <a:xfrm>
            <a:off x="1579113" y="3883774"/>
            <a:ext cx="1041205" cy="73255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2017Jan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832740" y="3379607"/>
            <a:ext cx="0" cy="1097280"/>
          </a:xfrm>
          <a:prstGeom prst="line">
            <a:avLst/>
          </a:prstGeom>
          <a:ln w="38100" cmpd="sng">
            <a:solidFill>
              <a:srgbClr val="FCD5B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58471" y="3379607"/>
            <a:ext cx="0" cy="22860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1528671" y="4753848"/>
            <a:ext cx="1547977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deadline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2017Apr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3600024" y="3379607"/>
            <a:ext cx="0" cy="32004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bject 28"/>
          <p:cNvSpPr txBox="1"/>
          <p:nvPr/>
        </p:nvSpPr>
        <p:spPr>
          <a:xfrm>
            <a:off x="1908987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2017Nov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762746" y="1164918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158471" y="1698123"/>
            <a:ext cx="0" cy="1295595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bject 28"/>
          <p:cNvSpPr txBox="1"/>
          <p:nvPr/>
        </p:nvSpPr>
        <p:spPr>
          <a:xfrm>
            <a:off x="2893435" y="2451910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8" name="object 28"/>
          <p:cNvSpPr txBox="1"/>
          <p:nvPr/>
        </p:nvSpPr>
        <p:spPr>
          <a:xfrm>
            <a:off x="5567800" y="3718733"/>
            <a:ext cx="3170758" cy="26098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programs have priority on specific observations of specific targets. A full list for Cycle 1 will be available at the release of the Cycle 1 GO </a:t>
            </a:r>
            <a:r>
              <a:rPr lang="en-US" sz="2000" smtClean="0">
                <a:solidFill>
                  <a:srgbClr val="FCD5B5"/>
                </a:solidFill>
                <a:latin typeface="Calibri"/>
                <a:cs typeface="Calibri"/>
              </a:rPr>
              <a:t>call.</a:t>
            </a:r>
            <a:endParaRPr lang="en-US" sz="2000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874851" y="1265380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bject 28"/>
          <p:cNvSpPr txBox="1"/>
          <p:nvPr/>
        </p:nvSpPr>
        <p:spPr>
          <a:xfrm>
            <a:off x="3634528" y="4899633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spcBef>
                <a:spcPts val="76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762746" y="322269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3" name="object 28"/>
          <p:cNvSpPr txBox="1"/>
          <p:nvPr/>
        </p:nvSpPr>
        <p:spPr>
          <a:xfrm>
            <a:off x="780177" y="5805120"/>
            <a:ext cx="2754824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Cy1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observations finalized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No later than 2017Sep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 flipH="1">
            <a:off x="4873130" y="1268248"/>
            <a:ext cx="1383" cy="82296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286654" y="2079318"/>
            <a:ext cx="0" cy="9144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762746" y="1164918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bject 28"/>
          <p:cNvSpPr txBox="1"/>
          <p:nvPr/>
        </p:nvSpPr>
        <p:spPr>
          <a:xfrm>
            <a:off x="1908987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2017Nov</a:t>
            </a:r>
          </a:p>
        </p:txBody>
      </p:sp>
      <p:sp>
        <p:nvSpPr>
          <p:cNvPr id="94" name="object 28"/>
          <p:cNvSpPr txBox="1"/>
          <p:nvPr/>
        </p:nvSpPr>
        <p:spPr>
          <a:xfrm>
            <a:off x="3441733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y1</a:t>
            </a:r>
          </a:p>
          <a:p>
            <a:pPr algn="ctr">
              <a:spcBef>
                <a:spcPts val="76"/>
              </a:spcBef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eadline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2018Feb</a:t>
            </a: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832740" y="3379607"/>
            <a:ext cx="0" cy="1097280"/>
          </a:xfrm>
          <a:prstGeom prst="line">
            <a:avLst/>
          </a:prstGeom>
          <a:ln w="38100" cmpd="sng">
            <a:solidFill>
              <a:srgbClr val="FCD5B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bject 28"/>
          <p:cNvSpPr txBox="1"/>
          <p:nvPr/>
        </p:nvSpPr>
        <p:spPr>
          <a:xfrm>
            <a:off x="1579113" y="3883774"/>
            <a:ext cx="1041205" cy="73255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2017Jan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3158471" y="3379607"/>
            <a:ext cx="0" cy="22860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bject 28"/>
          <p:cNvSpPr txBox="1"/>
          <p:nvPr/>
        </p:nvSpPr>
        <p:spPr>
          <a:xfrm>
            <a:off x="1528671" y="4753848"/>
            <a:ext cx="1547977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deadline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2017Apr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3158471" y="1698123"/>
            <a:ext cx="0" cy="1282728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bject 28"/>
          <p:cNvSpPr txBox="1"/>
          <p:nvPr/>
        </p:nvSpPr>
        <p:spPr>
          <a:xfrm>
            <a:off x="2893435" y="2451910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</a:t>
            </a:r>
            <a:r>
              <a:rPr lang="en-US" sz="2000" i="1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anuary 2015)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3762746" y="322269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3600024" y="3379607"/>
            <a:ext cx="0" cy="32004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bject 28"/>
          <p:cNvSpPr txBox="1"/>
          <p:nvPr/>
        </p:nvSpPr>
        <p:spPr>
          <a:xfrm>
            <a:off x="3634528" y="4899633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spcBef>
                <a:spcPts val="76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562932" y="2755824"/>
            <a:ext cx="0" cy="2286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bject 28"/>
          <p:cNvSpPr txBox="1"/>
          <p:nvPr/>
        </p:nvSpPr>
        <p:spPr>
          <a:xfrm>
            <a:off x="3998925" y="2130184"/>
            <a:ext cx="1733370" cy="7684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TAC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2018May</a:t>
            </a:r>
          </a:p>
        </p:txBody>
      </p:sp>
      <p:sp>
        <p:nvSpPr>
          <p:cNvPr id="60" name="object 28"/>
          <p:cNvSpPr txBox="1"/>
          <p:nvPr/>
        </p:nvSpPr>
        <p:spPr>
          <a:xfrm>
            <a:off x="5567800" y="3718733"/>
            <a:ext cx="3170758" cy="26098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programs have priority on specific observations of specific targets. A full list for Cycle 1 will be available at the release of the Cycle 1 GO call.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9" name="object 28"/>
          <p:cNvSpPr txBox="1"/>
          <p:nvPr/>
        </p:nvSpPr>
        <p:spPr>
          <a:xfrm>
            <a:off x="780177" y="5805120"/>
            <a:ext cx="2754824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Cy1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observations finalized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No later than 2017Sep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8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6241748" y="1535824"/>
            <a:ext cx="0" cy="118872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5654620" y="2131624"/>
            <a:ext cx="2770143" cy="5952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ycle 1 science – </a:t>
            </a:r>
          </a:p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April 2019 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GTO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&amp;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</a:t>
            </a:r>
            <a:endParaRPr lang="en-US" sz="2000" spc="4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5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286654" y="2079318"/>
            <a:ext cx="0" cy="9144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762746" y="1164918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bject 28"/>
          <p:cNvSpPr txBox="1"/>
          <p:nvPr/>
        </p:nvSpPr>
        <p:spPr>
          <a:xfrm>
            <a:off x="1908987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2017Nov</a:t>
            </a:r>
          </a:p>
        </p:txBody>
      </p:sp>
      <p:cxnSp>
        <p:nvCxnSpPr>
          <p:cNvPr id="92" name="Straight Connector 91"/>
          <p:cNvCxnSpPr/>
          <p:nvPr/>
        </p:nvCxnSpPr>
        <p:spPr>
          <a:xfrm rot="16200000" flipH="1">
            <a:off x="6241748" y="1339369"/>
            <a:ext cx="0" cy="118872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bject 28"/>
          <p:cNvSpPr txBox="1"/>
          <p:nvPr/>
        </p:nvSpPr>
        <p:spPr>
          <a:xfrm>
            <a:off x="3441733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y1</a:t>
            </a:r>
          </a:p>
          <a:p>
            <a:pPr algn="ctr">
              <a:spcBef>
                <a:spcPts val="76"/>
              </a:spcBef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eadline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2018Feb</a:t>
            </a: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832740" y="3379607"/>
            <a:ext cx="0" cy="1097280"/>
          </a:xfrm>
          <a:prstGeom prst="line">
            <a:avLst/>
          </a:prstGeom>
          <a:ln w="38100" cmpd="sng">
            <a:solidFill>
              <a:srgbClr val="FCD5B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bject 28"/>
          <p:cNvSpPr txBox="1"/>
          <p:nvPr/>
        </p:nvSpPr>
        <p:spPr>
          <a:xfrm>
            <a:off x="1579113" y="3883774"/>
            <a:ext cx="1041205" cy="73255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2017Jan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3158471" y="3379607"/>
            <a:ext cx="0" cy="22860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bject 28"/>
          <p:cNvSpPr txBox="1"/>
          <p:nvPr/>
        </p:nvSpPr>
        <p:spPr>
          <a:xfrm>
            <a:off x="1528671" y="4753848"/>
            <a:ext cx="1547977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deadline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2017Apr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sp>
        <p:nvSpPr>
          <p:cNvPr id="56" name="object 28"/>
          <p:cNvSpPr txBox="1"/>
          <p:nvPr/>
        </p:nvSpPr>
        <p:spPr>
          <a:xfrm>
            <a:off x="2893435" y="2451910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January 2015)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3600024" y="3379607"/>
            <a:ext cx="0" cy="32004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562932" y="2755824"/>
            <a:ext cx="0" cy="2286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bject 28"/>
          <p:cNvSpPr txBox="1"/>
          <p:nvPr/>
        </p:nvSpPr>
        <p:spPr>
          <a:xfrm>
            <a:off x="3998925" y="2130184"/>
            <a:ext cx="1733370" cy="7684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TAC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2018May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4873130" y="1268248"/>
            <a:ext cx="1383" cy="82296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762746" y="322269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bject 28"/>
          <p:cNvSpPr txBox="1"/>
          <p:nvPr/>
        </p:nvSpPr>
        <p:spPr>
          <a:xfrm>
            <a:off x="3634528" y="4899633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spcBef>
                <a:spcPts val="76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3158471" y="1698123"/>
            <a:ext cx="0" cy="1282728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5" name="object 28"/>
          <p:cNvSpPr txBox="1"/>
          <p:nvPr/>
        </p:nvSpPr>
        <p:spPr>
          <a:xfrm>
            <a:off x="780177" y="5805120"/>
            <a:ext cx="2754824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Cy1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observations finalized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No later than 2017Sep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4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6241748" y="1535824"/>
            <a:ext cx="0" cy="118872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5654620" y="2131624"/>
            <a:ext cx="2770143" cy="5952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ycle 1 science - </a:t>
            </a:r>
          </a:p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April 2019 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GTO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&amp;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</a:t>
            </a:r>
            <a:endParaRPr lang="en-US" sz="2000" spc="4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5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286654" y="2079318"/>
            <a:ext cx="0" cy="9144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762746" y="1164918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bject 28"/>
          <p:cNvSpPr txBox="1"/>
          <p:nvPr/>
        </p:nvSpPr>
        <p:spPr>
          <a:xfrm>
            <a:off x="1908987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2017Nov</a:t>
            </a:r>
          </a:p>
        </p:txBody>
      </p:sp>
      <p:cxnSp>
        <p:nvCxnSpPr>
          <p:cNvPr id="92" name="Straight Connector 91"/>
          <p:cNvCxnSpPr/>
          <p:nvPr/>
        </p:nvCxnSpPr>
        <p:spPr>
          <a:xfrm rot="16200000" flipH="1">
            <a:off x="6241748" y="1331640"/>
            <a:ext cx="0" cy="118872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bject 28"/>
          <p:cNvSpPr txBox="1"/>
          <p:nvPr/>
        </p:nvSpPr>
        <p:spPr>
          <a:xfrm>
            <a:off x="3441733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y1</a:t>
            </a:r>
          </a:p>
          <a:p>
            <a:pPr algn="ctr">
              <a:spcBef>
                <a:spcPts val="76"/>
              </a:spcBef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eadline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2018Feb</a:t>
            </a: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832740" y="3379607"/>
            <a:ext cx="0" cy="1097280"/>
          </a:xfrm>
          <a:prstGeom prst="line">
            <a:avLst/>
          </a:prstGeom>
          <a:ln w="38100" cmpd="sng">
            <a:solidFill>
              <a:srgbClr val="FCD5B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bject 28"/>
          <p:cNvSpPr txBox="1"/>
          <p:nvPr/>
        </p:nvSpPr>
        <p:spPr>
          <a:xfrm>
            <a:off x="1579113" y="3883774"/>
            <a:ext cx="1041205" cy="73255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2017Jan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3158471" y="3379607"/>
            <a:ext cx="0" cy="22860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bject 28"/>
          <p:cNvSpPr txBox="1"/>
          <p:nvPr/>
        </p:nvSpPr>
        <p:spPr>
          <a:xfrm>
            <a:off x="1528671" y="4753848"/>
            <a:ext cx="1547977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deadline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2017Apr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sp>
        <p:nvSpPr>
          <p:cNvPr id="56" name="object 28"/>
          <p:cNvSpPr txBox="1"/>
          <p:nvPr/>
        </p:nvSpPr>
        <p:spPr>
          <a:xfrm>
            <a:off x="2893435" y="2451910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2" name="object 28"/>
          <p:cNvSpPr txBox="1"/>
          <p:nvPr/>
        </p:nvSpPr>
        <p:spPr>
          <a:xfrm>
            <a:off x="6240034" y="3569828"/>
            <a:ext cx="2826360" cy="240190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Anticipate annual observing cycles </a:t>
            </a:r>
          </a:p>
          <a:p>
            <a:pPr>
              <a:spcBef>
                <a:spcPts val="76"/>
              </a:spcBef>
            </a:pPr>
            <a:endParaRPr lang="en-US" sz="1000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ts val="76"/>
              </a:spcBef>
            </a:pPr>
            <a:endParaRPr lang="en-US" sz="2000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January 2015)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3600024" y="3379607"/>
            <a:ext cx="0" cy="32004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562932" y="2755824"/>
            <a:ext cx="0" cy="2286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bject 28"/>
          <p:cNvSpPr txBox="1"/>
          <p:nvPr/>
        </p:nvSpPr>
        <p:spPr>
          <a:xfrm>
            <a:off x="3998925" y="2130184"/>
            <a:ext cx="1733370" cy="7684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TAC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2018May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873130" y="1268248"/>
            <a:ext cx="1383" cy="82296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158471" y="1698123"/>
            <a:ext cx="0" cy="1282728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762746" y="322269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bject 28"/>
          <p:cNvSpPr txBox="1"/>
          <p:nvPr/>
        </p:nvSpPr>
        <p:spPr>
          <a:xfrm>
            <a:off x="3634528" y="4899633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spcBef>
                <a:spcPts val="76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4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5" name="object 28"/>
          <p:cNvSpPr txBox="1"/>
          <p:nvPr/>
        </p:nvSpPr>
        <p:spPr>
          <a:xfrm>
            <a:off x="780177" y="5805120"/>
            <a:ext cx="2754824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Cy1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observations finalized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No later than 2017Sep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4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6241748" y="1535824"/>
            <a:ext cx="0" cy="118872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5654620" y="2131624"/>
            <a:ext cx="2770143" cy="5952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ycle 1 science -  </a:t>
            </a:r>
          </a:p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April 2019 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GTO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&amp;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</a:t>
            </a:r>
            <a:endParaRPr lang="en-US" sz="2000" spc="4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5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286654" y="2079318"/>
            <a:ext cx="0" cy="9144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762746" y="1164918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bject 28"/>
          <p:cNvSpPr txBox="1"/>
          <p:nvPr/>
        </p:nvSpPr>
        <p:spPr>
          <a:xfrm>
            <a:off x="1908987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2017Nov</a:t>
            </a:r>
          </a:p>
        </p:txBody>
      </p:sp>
      <p:cxnSp>
        <p:nvCxnSpPr>
          <p:cNvPr id="92" name="Straight Connector 91"/>
          <p:cNvCxnSpPr/>
          <p:nvPr/>
        </p:nvCxnSpPr>
        <p:spPr>
          <a:xfrm rot="16200000" flipH="1">
            <a:off x="6241748" y="1331198"/>
            <a:ext cx="0" cy="118872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bject 28"/>
          <p:cNvSpPr txBox="1"/>
          <p:nvPr/>
        </p:nvSpPr>
        <p:spPr>
          <a:xfrm>
            <a:off x="3441733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y1</a:t>
            </a:r>
          </a:p>
          <a:p>
            <a:pPr algn="ctr">
              <a:spcBef>
                <a:spcPts val="76"/>
              </a:spcBef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eadline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2018Feb</a:t>
            </a: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832740" y="3379607"/>
            <a:ext cx="0" cy="1097280"/>
          </a:xfrm>
          <a:prstGeom prst="line">
            <a:avLst/>
          </a:prstGeom>
          <a:ln w="38100" cmpd="sng">
            <a:solidFill>
              <a:srgbClr val="FCD5B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bject 28"/>
          <p:cNvSpPr txBox="1"/>
          <p:nvPr/>
        </p:nvSpPr>
        <p:spPr>
          <a:xfrm>
            <a:off x="1579113" y="3883774"/>
            <a:ext cx="1041205" cy="73255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2017Jan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3158471" y="3379607"/>
            <a:ext cx="0" cy="22860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bject 28"/>
          <p:cNvSpPr txBox="1"/>
          <p:nvPr/>
        </p:nvSpPr>
        <p:spPr>
          <a:xfrm>
            <a:off x="1528671" y="4753848"/>
            <a:ext cx="1547977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deadline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2017Apr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sp>
        <p:nvSpPr>
          <p:cNvPr id="56" name="object 28"/>
          <p:cNvSpPr txBox="1"/>
          <p:nvPr/>
        </p:nvSpPr>
        <p:spPr>
          <a:xfrm>
            <a:off x="2893435" y="2451910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6161976" y="3447848"/>
            <a:ext cx="0" cy="109728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bject 28"/>
          <p:cNvSpPr txBox="1"/>
          <p:nvPr/>
        </p:nvSpPr>
        <p:spPr>
          <a:xfrm>
            <a:off x="6240034" y="3561202"/>
            <a:ext cx="2826360" cy="240190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Cycle 2 </a:t>
            </a:r>
          </a:p>
          <a:p>
            <a:pPr>
              <a:spcBef>
                <a:spcPts val="76"/>
              </a:spcBef>
            </a:pPr>
            <a:endParaRPr lang="en-US" sz="1000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September - CP release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December – proposal deadline 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February 2020 – TAC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April 2020 – Cycle 2</a:t>
            </a:r>
          </a:p>
          <a:p>
            <a:pPr>
              <a:spcBef>
                <a:spcPts val="76"/>
              </a:spcBef>
            </a:pPr>
            <a:endParaRPr lang="en-US" sz="2000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January 2015)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3600024" y="3379607"/>
            <a:ext cx="0" cy="32004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562932" y="2755824"/>
            <a:ext cx="0" cy="2286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bject 28"/>
          <p:cNvSpPr txBox="1"/>
          <p:nvPr/>
        </p:nvSpPr>
        <p:spPr>
          <a:xfrm>
            <a:off x="3998925" y="2130184"/>
            <a:ext cx="1733370" cy="7684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TAC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2018May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3762746" y="322269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bject 28"/>
          <p:cNvSpPr txBox="1"/>
          <p:nvPr/>
        </p:nvSpPr>
        <p:spPr>
          <a:xfrm>
            <a:off x="3634528" y="4899633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spcBef>
                <a:spcPts val="76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873130" y="1268248"/>
            <a:ext cx="1383" cy="82296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bject 28"/>
          <p:cNvSpPr txBox="1"/>
          <p:nvPr/>
        </p:nvSpPr>
        <p:spPr>
          <a:xfrm>
            <a:off x="780177" y="5805120"/>
            <a:ext cx="2754824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Cy1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observations finalized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No later than 2017Sep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sp>
        <p:nvSpPr>
          <p:cNvPr id="64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3158471" y="1698123"/>
            <a:ext cx="0" cy="1282728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7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Observing Programs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Observations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JWST will be at L2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Continuous observations (in principle) analogous to Spitzer rather than Hubble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bserving programs will be allocated wall-clock 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Overheads incorporated in the allocation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8,766 hours available per year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5,000 to 6,000 hours on-target </a:t>
            </a:r>
            <a:r>
              <a:rPr lang="en-US" smtClean="0">
                <a:solidFill>
                  <a:schemeClr val="bg1"/>
                </a:solidFill>
              </a:rPr>
              <a:t>integration time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Classes of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Guest Observer (GO programs)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Open access for the community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~80% of time in Cycles 1 through 5</a:t>
            </a:r>
          </a:p>
          <a:p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uaranteed Time Observer (GTO) programs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4020 hours allocated over first 30 months (i.e. Cycles 1 through 3)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NASA policy constraints on time/cycle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Director’s Discretionary Time (DD) programs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Up to 10%/cycle i.e. ≤877 hours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Rapid response observations &amp; targeted science programs</a:t>
            </a:r>
          </a:p>
        </p:txBody>
      </p:sp>
    </p:spTree>
    <p:extLst>
      <p:ext uri="{BB962C8B-B14F-4D97-AF65-F5344CB8AC3E}">
        <p14:creationId xmlns:p14="http://schemas.microsoft.com/office/powerpoint/2010/main" val="163311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much GO time in Cycle 1?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37" y="1600200"/>
            <a:ext cx="8409963" cy="489287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8766 hours available to schedule</a:t>
            </a:r>
          </a:p>
          <a:p>
            <a:r>
              <a:rPr lang="en-US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p to 10% of total time as DD 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876 hours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~7900 hours for GO+GTO</a:t>
            </a:r>
          </a:p>
          <a:p>
            <a:r>
              <a:rPr lang="en-US" dirty="0">
                <a:solidFill>
                  <a:schemeClr val="bg1"/>
                </a:solidFill>
              </a:rPr>
              <a:t>NASA policy requires </a:t>
            </a:r>
            <a:r>
              <a:rPr lang="en-US" dirty="0" smtClean="0">
                <a:solidFill>
                  <a:schemeClr val="bg1"/>
                </a:solidFill>
              </a:rPr>
              <a:t>that GTO </a:t>
            </a:r>
            <a:r>
              <a:rPr lang="en-US" dirty="0">
                <a:solidFill>
                  <a:schemeClr val="bg1"/>
                </a:solidFill>
              </a:rPr>
              <a:t>programs </a:t>
            </a:r>
            <a:r>
              <a:rPr lang="en-US" dirty="0" smtClean="0">
                <a:solidFill>
                  <a:schemeClr val="bg1"/>
                </a:solidFill>
              </a:rPr>
              <a:t>account </a:t>
            </a:r>
            <a:r>
              <a:rPr lang="en-US" dirty="0">
                <a:solidFill>
                  <a:schemeClr val="bg1"/>
                </a:solidFill>
              </a:rPr>
              <a:t>for between 25% and 49% of the time available to GO and GTO programs in Cycle 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Assume ~2200 hours for GTO time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GO programs would constitute ~5700 hours in Cycle 1</a:t>
            </a:r>
          </a:p>
          <a:p>
            <a:r>
              <a:rPr lang="en-US" dirty="0">
                <a:solidFill>
                  <a:schemeClr val="bg1"/>
                </a:solidFill>
              </a:rPr>
              <a:t>Hubble has ~3500 science orbits/year </a:t>
            </a:r>
          </a:p>
          <a:p>
            <a:pPr lvl="1"/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~5200 hours (with overheads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sym typeface="Wingdings" panose="05000000000000000000" pitchFamily="2" charset="2"/>
              </a:rPr>
              <a:t>JWST Cycle 1 will offer more GO time than a typical Hubble Cycle</a:t>
            </a:r>
          </a:p>
          <a:p>
            <a:r>
              <a:rPr lang="en-US" dirty="0" smtClean="0">
                <a:solidFill>
                  <a:srgbClr val="FFFF00"/>
                </a:solidFill>
                <a:sym typeface="Wingdings" panose="05000000000000000000" pitchFamily="2" charset="2"/>
              </a:rPr>
              <a:t>GO allocation increases in Cycle 2 &amp; 3 as GTO time decreases</a:t>
            </a:r>
            <a:endParaRPr lang="en-US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JWST Discovery 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28243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will be an incredibly powerful machine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10-100x sensitivity advantage over HST/Spitzer at higher resolution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Extensive discovery space for exploratory science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 relatively small time allocations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786332"/>
            <a:ext cx="4141788" cy="343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786332"/>
            <a:ext cx="4183062" cy="345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3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6388"/>
            <a:ext cx="8374566" cy="482535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Our charge at </a:t>
            </a:r>
            <a:r>
              <a:rPr lang="en-US" dirty="0" err="1" smtClean="0">
                <a:solidFill>
                  <a:schemeClr val="bg1"/>
                </a:solidFill>
              </a:rPr>
              <a:t>STScI</a:t>
            </a:r>
            <a:r>
              <a:rPr lang="en-US" dirty="0" smtClean="0">
                <a:solidFill>
                  <a:schemeClr val="bg1"/>
                </a:solidFill>
              </a:rPr>
              <a:t> is to </a:t>
            </a:r>
            <a:r>
              <a:rPr lang="en-US" dirty="0" err="1" smtClean="0">
                <a:solidFill>
                  <a:schemeClr val="bg1"/>
                </a:solidFill>
              </a:rPr>
              <a:t>maximise</a:t>
            </a:r>
            <a:r>
              <a:rPr lang="en-US" dirty="0" smtClean="0">
                <a:solidFill>
                  <a:schemeClr val="bg1"/>
                </a:solidFill>
              </a:rPr>
              <a:t> the scientific return of the missions we operate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JWST is a mission with highly complex instrumentation and a 5-year lifetime requirement, 10-year goal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JWST will offer a range of observing programs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Maximising</a:t>
            </a:r>
            <a:r>
              <a:rPr lang="en-US" dirty="0" smtClean="0">
                <a:solidFill>
                  <a:schemeClr val="bg1"/>
                </a:solidFill>
              </a:rPr>
              <a:t> JWST’s scientific potential requires that the community rapidly understand and uses its capabilities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 access is key to understanding JWST’s </a:t>
            </a:r>
            <a:r>
              <a:rPr lang="en-US" dirty="0">
                <a:solidFill>
                  <a:schemeClr val="bg1"/>
                </a:solidFill>
              </a:rPr>
              <a:t>capabilities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An Early Release Science program, generated by the community, can play a crucial role in providing broad access to representative datasets early in Cycle 1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Early data access increases the intellectual cycles by highlighting JWST’s capabilities and enabling more ambitious Cycle 2 GO programs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2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JWST GO Program Types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1033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anticipate that JWST GO size categories will include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Small, Medium, Large, Very Large</a:t>
            </a:r>
          </a:p>
          <a:p>
            <a:r>
              <a:rPr lang="en-US" dirty="0">
                <a:solidFill>
                  <a:schemeClr val="bg1"/>
                </a:solidFill>
              </a:rPr>
              <a:t>We anticipate a balanced distribution in program sizes over all JWST cycles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Small/Medium/Large in early cycles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he </a:t>
            </a:r>
            <a:r>
              <a:rPr lang="en-US" dirty="0">
                <a:solidFill>
                  <a:srgbClr val="FFFF00"/>
                </a:solidFill>
              </a:rPr>
              <a:t>majority of time will likely be allocated to </a:t>
            </a:r>
            <a:r>
              <a:rPr lang="en-US" dirty="0" smtClean="0">
                <a:solidFill>
                  <a:srgbClr val="FFFF00"/>
                </a:solidFill>
              </a:rPr>
              <a:t>Small </a:t>
            </a:r>
            <a:r>
              <a:rPr lang="en-US" dirty="0">
                <a:solidFill>
                  <a:srgbClr val="FFFF00"/>
                </a:solidFill>
              </a:rPr>
              <a:t>programs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Very Large programs will likely be introduced in later cycles (Cycle 3?) as more </a:t>
            </a:r>
            <a:r>
              <a:rPr lang="en-US" dirty="0" smtClean="0">
                <a:solidFill>
                  <a:schemeClr val="bg1"/>
                </a:solidFill>
              </a:rPr>
              <a:t>GO time </a:t>
            </a:r>
            <a:r>
              <a:rPr lang="en-US" dirty="0">
                <a:solidFill>
                  <a:schemeClr val="bg1"/>
                </a:solidFill>
              </a:rPr>
              <a:t>becomes available and capabilities are better </a:t>
            </a:r>
            <a:r>
              <a:rPr lang="en-US" dirty="0" smtClean="0">
                <a:solidFill>
                  <a:schemeClr val="bg1"/>
                </a:solidFill>
              </a:rPr>
              <a:t>defined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 also anticipate </a:t>
            </a:r>
            <a:r>
              <a:rPr lang="en-US" dirty="0" err="1" smtClean="0">
                <a:solidFill>
                  <a:schemeClr val="bg1"/>
                </a:solidFill>
              </a:rPr>
              <a:t>specialised</a:t>
            </a:r>
            <a:r>
              <a:rPr lang="en-US" dirty="0" smtClean="0">
                <a:solidFill>
                  <a:schemeClr val="bg1"/>
                </a:solidFill>
              </a:rPr>
              <a:t> categories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Long-term programs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Regular/Medium programs whose science requires observations in future cycles (astrometry, variability)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ToO</a:t>
            </a:r>
            <a:r>
              <a:rPr lang="en-US" dirty="0" smtClean="0">
                <a:solidFill>
                  <a:schemeClr val="bg1"/>
                </a:solidFill>
              </a:rPr>
              <a:t> programs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Treasury/Legacy programs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programs with broad science reach and emphasis on providing higher-level data products for the community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Joint programs with other facilities (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 Hubble, Chandra, ALMA/NRAO, ground-based OIR facilities)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JWST will also accept proposals for archival &amp; theory research programs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STScI</a:t>
            </a:r>
            <a:r>
              <a:rPr lang="en-US" dirty="0" smtClean="0">
                <a:solidFill>
                  <a:schemeClr val="bg1"/>
                </a:solidFill>
              </a:rPr>
              <a:t> is continuing to refine these concepts </a:t>
            </a:r>
            <a:r>
              <a:rPr lang="en-US" smtClean="0">
                <a:solidFill>
                  <a:schemeClr val="bg1"/>
                </a:solidFill>
              </a:rPr>
              <a:t>in consultation with the JSTAC.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Early Release Science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1307" y="3177673"/>
            <a:ext cx="7642576" cy="17526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A science program of the community chosen by the community for the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2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&amp; the future of astrophysics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26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chemeClr val="bg1"/>
                </a:solidFill>
              </a:rPr>
              <a:t>JWST is NASA’s highest science priority and one of the largest science programs ever undertaken by the United States.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JWST needs to be correspondingly productive</a:t>
            </a:r>
          </a:p>
        </p:txBody>
      </p:sp>
    </p:spTree>
    <p:extLst>
      <p:ext uri="{BB962C8B-B14F-4D97-AF65-F5344CB8AC3E}">
        <p14:creationId xmlns:p14="http://schemas.microsoft.com/office/powerpoint/2010/main" val="205220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&amp; the future of astrophysics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26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</a:rPr>
              <a:t>JWST is NASA’s highest science priority and one of the largest science programs ever undertaken by the United States.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We need to make JWST correspondingly productive</a:t>
            </a:r>
          </a:p>
        </p:txBody>
      </p:sp>
    </p:spTree>
    <p:extLst>
      <p:ext uri="{BB962C8B-B14F-4D97-AF65-F5344CB8AC3E}">
        <p14:creationId xmlns:p14="http://schemas.microsoft.com/office/powerpoint/2010/main" val="201111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&amp; the future of astrophysics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26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</a:rPr>
              <a:t>JWST is NASA’s highest science priority and one of the largest science programs ever undertaken by the United States.</a:t>
            </a:r>
          </a:p>
          <a:p>
            <a:pPr lvl="1"/>
            <a:r>
              <a:rPr lang="en-US" sz="2600" dirty="0" smtClean="0">
                <a:solidFill>
                  <a:srgbClr val="FFFF00"/>
                </a:solidFill>
              </a:rPr>
              <a:t>We need to make JWST correspondingly productive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JWST is an incredibly powerful machine</a:t>
            </a:r>
          </a:p>
        </p:txBody>
      </p:sp>
    </p:spTree>
    <p:extLst>
      <p:ext uri="{BB962C8B-B14F-4D97-AF65-F5344CB8AC3E}">
        <p14:creationId xmlns:p14="http://schemas.microsoft.com/office/powerpoint/2010/main" val="40078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WSTblackmedb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 r="14469" b="7365"/>
          <a:stretch/>
        </p:blipFill>
        <p:spPr>
          <a:xfrm rot="20840744">
            <a:off x="131449" y="5393122"/>
            <a:ext cx="1832480" cy="1358682"/>
          </a:xfrm>
          <a:prstGeom prst="rect">
            <a:avLst/>
          </a:prstGeom>
        </p:spPr>
      </p:pic>
      <p:pic>
        <p:nvPicPr>
          <p:cNvPr id="22" name="Picture 21" descr="Jwst_simulation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2" b="5007"/>
          <a:stretch/>
        </p:blipFill>
        <p:spPr>
          <a:xfrm>
            <a:off x="102111" y="459309"/>
            <a:ext cx="4256126" cy="293431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84701" y="6057896"/>
            <a:ext cx="2908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 descr="birth_of_star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9"/>
          <a:stretch/>
        </p:blipFill>
        <p:spPr>
          <a:xfrm>
            <a:off x="378603" y="2646296"/>
            <a:ext cx="4255679" cy="285608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77" name="Subtitle 2"/>
          <p:cNvSpPr txBox="1">
            <a:spLocks/>
          </p:cNvSpPr>
          <p:nvPr/>
        </p:nvSpPr>
        <p:spPr>
          <a:xfrm>
            <a:off x="60924" y="483994"/>
            <a:ext cx="4143926" cy="393700"/>
          </a:xfrm>
          <a:prstGeom prst="rect">
            <a:avLst/>
          </a:prstGeom>
          <a:noFill/>
        </p:spPr>
        <p:txBody>
          <a:bodyPr vert="horz" lIns="91440" tIns="0" rIns="91440" bIns="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sz="18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see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the Universe’s  </a:t>
            </a:r>
            <a:r>
              <a:rPr lang="en-US" sz="2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first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24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galaxies</a:t>
            </a:r>
            <a:endParaRPr lang="en-US" sz="2400" b="0" dirty="0" smtClean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8712" y="5090252"/>
            <a:ext cx="4931918" cy="431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sz="1800" b="0" dirty="0">
                <a:solidFill>
                  <a:srgbClr val="FFFFFF"/>
                </a:solidFill>
                <a:latin typeface="Helvetica Light"/>
                <a:cs typeface="Helvetica Light"/>
              </a:rPr>
              <a:t>u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ncover </a:t>
            </a:r>
            <a:r>
              <a:rPr lang="en-US" sz="2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newborn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24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stars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and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r>
              <a:rPr lang="en-US" sz="24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planets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85881" y="-24188"/>
            <a:ext cx="8955057" cy="6309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19" tIns="45711" rIns="91419" bIns="45711">
            <a:spAutoFit/>
          </a:bodyPr>
          <a:lstStyle/>
          <a:p>
            <a:pPr algn="r">
              <a:defRPr/>
            </a:pPr>
            <a:r>
              <a:rPr lang="en-US" sz="35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Scientific Vision</a:t>
            </a:r>
            <a:endParaRPr lang="en-US" sz="35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40236" y="725901"/>
            <a:ext cx="4368800" cy="2735263"/>
            <a:chOff x="1285708" y="2041527"/>
            <a:chExt cx="6667344" cy="4701444"/>
          </a:xfrm>
        </p:grpSpPr>
        <p:pic>
          <p:nvPicPr>
            <p:cNvPr id="15" name="Picture 1" descr="JWST_Deep-core_cosmic-sample_300ppi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8" t="28684" r="19889" b="12436"/>
            <a:stretch/>
          </p:blipFill>
          <p:spPr bwMode="auto">
            <a:xfrm>
              <a:off x="1285708" y="2041527"/>
              <a:ext cx="6667344" cy="4701444"/>
            </a:xfrm>
            <a:prstGeom prst="rect">
              <a:avLst/>
            </a:prstGeom>
            <a:noFill/>
            <a:ln w="9525" cmpd="sng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584700" y="6057896"/>
              <a:ext cx="2908301" cy="6348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Subtitle 2"/>
          <p:cNvSpPr txBox="1">
            <a:spLocks/>
          </p:cNvSpPr>
          <p:nvPr/>
        </p:nvSpPr>
        <p:spPr>
          <a:xfrm>
            <a:off x="4695605" y="687802"/>
            <a:ext cx="3983856" cy="35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determine how </a:t>
            </a:r>
            <a:r>
              <a:rPr lang="en-US" sz="24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galaxies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evolve</a:t>
            </a:r>
          </a:p>
        </p:txBody>
      </p:sp>
      <p:pic>
        <p:nvPicPr>
          <p:cNvPr id="20" name="Picture 19" descr="planetary_system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1" b="9840"/>
          <a:stretch/>
        </p:blipFill>
        <p:spPr>
          <a:xfrm>
            <a:off x="5188551" y="3271636"/>
            <a:ext cx="3848099" cy="2895769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1" name="Subtitle 2"/>
          <p:cNvSpPr txBox="1">
            <a:spLocks/>
          </p:cNvSpPr>
          <p:nvPr/>
        </p:nvSpPr>
        <p:spPr>
          <a:xfrm>
            <a:off x="5348155" y="5725196"/>
            <a:ext cx="3499980" cy="400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sz="1800" b="0" dirty="0">
                <a:solidFill>
                  <a:prstClr val="white"/>
                </a:solidFill>
                <a:latin typeface="Helvetica Light"/>
                <a:cs typeface="Helvetica Light"/>
              </a:rPr>
              <a:t>s</a:t>
            </a:r>
            <a:r>
              <a:rPr lang="en-US" sz="18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tudy the </a:t>
            </a:r>
            <a:r>
              <a:rPr lang="en-US" sz="2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origins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of</a:t>
            </a:r>
            <a:r>
              <a:rPr lang="en-US" sz="18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 </a:t>
            </a:r>
            <a:r>
              <a:rPr lang="en-US" sz="24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1553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3920" r="3017" b="4462"/>
          <a:stretch/>
        </p:blipFill>
        <p:spPr bwMode="auto">
          <a:xfrm>
            <a:off x="3352192" y="3581667"/>
            <a:ext cx="5638600" cy="300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 descr="Pictur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7297" r="17693" b="11749"/>
          <a:stretch>
            <a:fillRect/>
          </a:stretch>
        </p:blipFill>
        <p:spPr bwMode="auto">
          <a:xfrm>
            <a:off x="323849" y="695485"/>
            <a:ext cx="374332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jwst_planet_absorp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2" y="665322"/>
            <a:ext cx="44783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2345" y="108841"/>
            <a:ext cx="355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Exoplanet </a:t>
            </a:r>
            <a:r>
              <a:rPr lang="en-US" dirty="0" err="1" smtClean="0">
                <a:solidFill>
                  <a:schemeClr val="bg1"/>
                </a:solidFill>
              </a:rPr>
              <a:t>characterisation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071" y="4606738"/>
            <a:ext cx="355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Solar System observations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&amp; the future of astrophysics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26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</a:rPr>
              <a:t>JWST is NASA’s highest science priority and one of the largest science programs ever undertaken by the United States.</a:t>
            </a:r>
          </a:p>
          <a:p>
            <a:pPr lvl="1"/>
            <a:r>
              <a:rPr lang="en-US" sz="2600" dirty="0" smtClean="0">
                <a:solidFill>
                  <a:srgbClr val="FFFF00"/>
                </a:solidFill>
              </a:rPr>
              <a:t>We need to make JWST correspondingly productive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JWST is an incredibly powerful machine with complex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38735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810063080_4a68908941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r="17040" b="8530"/>
          <a:stretch/>
        </p:blipFill>
        <p:spPr>
          <a:xfrm>
            <a:off x="7425764" y="-69547"/>
            <a:ext cx="1618513" cy="12125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pic>
        <p:nvPicPr>
          <p:cNvPr id="10" name="Picture 9" descr="NIRCa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20824" r="15773" b="8374"/>
          <a:stretch/>
        </p:blipFill>
        <p:spPr>
          <a:xfrm>
            <a:off x="59765" y="55174"/>
            <a:ext cx="2779060" cy="2142696"/>
          </a:xfrm>
          <a:prstGeom prst="rect">
            <a:avLst/>
          </a:prstGeom>
        </p:spPr>
      </p:pic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3921" y="1763154"/>
            <a:ext cx="3412965" cy="2166469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7348946248_63c2b707fe_b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 t="26508" r="26908" b="24435"/>
          <a:stretch/>
        </p:blipFill>
        <p:spPr>
          <a:xfrm>
            <a:off x="3969174" y="3068497"/>
            <a:ext cx="3201879" cy="2151529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NIRIS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3" b="12752"/>
          <a:stretch/>
        </p:blipFill>
        <p:spPr>
          <a:xfrm>
            <a:off x="5732191" y="4624268"/>
            <a:ext cx="3337104" cy="2159027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0" y="1748118"/>
            <a:ext cx="1389530" cy="537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Calibri"/>
                <a:cs typeface="Calibri"/>
              </a:rPr>
              <a:t>NIRCam</a:t>
            </a:r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856740" y="1676516"/>
            <a:ext cx="1389530" cy="537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NIRSpec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920566" y="4777766"/>
            <a:ext cx="1389530" cy="537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MIRI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686612" y="6364941"/>
            <a:ext cx="1389530" cy="537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NIRISS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3701177" y="15036"/>
            <a:ext cx="5423648" cy="1905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3000" b="0" dirty="0">
                <a:solidFill>
                  <a:srgbClr val="FFFFFF"/>
                </a:solidFill>
                <a:latin typeface="Calibri"/>
                <a:cs typeface="Calibri"/>
              </a:rPr>
              <a:t>Complex Instruments</a:t>
            </a:r>
          </a:p>
          <a:p>
            <a:pPr algn="l">
              <a:lnSpc>
                <a:spcPct val="8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Calibri"/>
                <a:cs typeface="Calibri"/>
              </a:rPr>
              <a:t>&gt;40 imaging filters</a:t>
            </a:r>
          </a:p>
          <a:p>
            <a:pPr algn="l">
              <a:lnSpc>
                <a:spcPct val="80000"/>
              </a:lnSpc>
            </a:pPr>
            <a:r>
              <a:rPr lang="en-US" sz="2000" b="0" dirty="0" smtClean="0">
                <a:solidFill>
                  <a:srgbClr val="FFFFFF"/>
                </a:solidFill>
                <a:latin typeface="Calibri"/>
                <a:cs typeface="Calibri"/>
              </a:rPr>
              <a:t>8 spectroscopic modes </a:t>
            </a:r>
          </a:p>
          <a:p>
            <a:pPr algn="l">
              <a:lnSpc>
                <a:spcPct val="80000"/>
              </a:lnSpc>
            </a:pPr>
            <a:r>
              <a:rPr lang="en-US" sz="20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b="0" dirty="0" smtClean="0">
                <a:solidFill>
                  <a:srgbClr val="FFFFFF"/>
                </a:solidFill>
                <a:latin typeface="Calibri"/>
                <a:cs typeface="Calibri"/>
              </a:rPr>
              <a:t> (multi-object, IFU, wide field </a:t>
            </a:r>
            <a:r>
              <a:rPr lang="en-US" sz="2000" b="0" dirty="0" err="1" smtClean="0">
                <a:solidFill>
                  <a:srgbClr val="FFFFFF"/>
                </a:solidFill>
                <a:latin typeface="Calibri"/>
                <a:cs typeface="Calibri"/>
              </a:rPr>
              <a:t>grism</a:t>
            </a:r>
            <a:r>
              <a:rPr lang="en-US" sz="2000" b="0" dirty="0" smtClean="0">
                <a:solidFill>
                  <a:srgbClr val="FFFFFF"/>
                </a:solidFill>
                <a:latin typeface="Calibri"/>
                <a:cs typeface="Calibri"/>
              </a:rPr>
              <a:t>, single object)</a:t>
            </a:r>
          </a:p>
          <a:p>
            <a:pPr algn="l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multiple</a:t>
            </a:r>
            <a:r>
              <a:rPr lang="en-US" sz="2000" b="0" dirty="0" smtClean="0">
                <a:solidFill>
                  <a:srgbClr val="FFFFFF"/>
                </a:solidFill>
                <a:latin typeface="Calibri"/>
                <a:cs typeface="Calibri"/>
              </a:rPr>
              <a:t> coronagraphs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856" y="1629123"/>
            <a:ext cx="2225661" cy="1327012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6048509" y="1578951"/>
            <a:ext cx="1782806" cy="356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MOS in Space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654" y="4061657"/>
            <a:ext cx="2160673" cy="129938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147026" y="5081366"/>
            <a:ext cx="1645211" cy="30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Ultra Deep Fields</a:t>
            </a:r>
          </a:p>
        </p:txBody>
      </p:sp>
      <p:pic>
        <p:nvPicPr>
          <p:cNvPr id="28" name="Picture 27" descr="Screen Shot 2014-12-16 at 9.03.13 A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" y="2719183"/>
            <a:ext cx="1493912" cy="11967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9" name="Subtitle 2"/>
          <p:cNvSpPr txBox="1">
            <a:spLocks/>
          </p:cNvSpPr>
          <p:nvPr/>
        </p:nvSpPr>
        <p:spPr>
          <a:xfrm>
            <a:off x="0" y="2713639"/>
            <a:ext cx="1738332" cy="469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Moving Target</a:t>
            </a:r>
          </a:p>
          <a:p>
            <a:pPr>
              <a:lnSpc>
                <a:spcPct val="70000"/>
              </a:lnSpc>
            </a:pPr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Support</a:t>
            </a:r>
          </a:p>
        </p:txBody>
      </p:sp>
      <p:pic>
        <p:nvPicPr>
          <p:cNvPr id="30" name="Picture 29" descr="Screen Shot 2014-12-16 at 9.04.54 A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7"/>
          <a:stretch/>
        </p:blipFill>
        <p:spPr>
          <a:xfrm>
            <a:off x="105828" y="5430225"/>
            <a:ext cx="1598763" cy="1318876"/>
          </a:xfrm>
          <a:prstGeom prst="rect">
            <a:avLst/>
          </a:prstGeom>
          <a:ln w="6350" cmpd="sng">
            <a:solidFill>
              <a:srgbClr val="FFFFFF"/>
            </a:solidFill>
          </a:ln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0" y="6474122"/>
            <a:ext cx="1790763" cy="356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NIR IFU Spectroscopy</a:t>
            </a:r>
          </a:p>
        </p:txBody>
      </p:sp>
      <p:pic>
        <p:nvPicPr>
          <p:cNvPr id="31" name="Picture 30" descr="594555main_p1129ay-4x3_946-710-580x435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r="32104" b="27449"/>
          <a:stretch/>
        </p:blipFill>
        <p:spPr>
          <a:xfrm>
            <a:off x="2902128" y="5495356"/>
            <a:ext cx="2397444" cy="122933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3122937" y="5437299"/>
            <a:ext cx="2103361" cy="30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High Contrast Imaging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5709" y="3118106"/>
            <a:ext cx="1446227" cy="143591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4" name="Subtitle 2"/>
          <p:cNvSpPr txBox="1">
            <a:spLocks/>
          </p:cNvSpPr>
          <p:nvPr/>
        </p:nvSpPr>
        <p:spPr>
          <a:xfrm>
            <a:off x="7788337" y="3099084"/>
            <a:ext cx="1166391" cy="434226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MIR IFU </a:t>
            </a:r>
          </a:p>
          <a:p>
            <a:pPr>
              <a:lnSpc>
                <a:spcPct val="70000"/>
              </a:lnSpc>
            </a:pPr>
            <a:r>
              <a:rPr lang="en-US" sz="1400" b="0" dirty="0" smtClean="0">
                <a:solidFill>
                  <a:schemeClr val="bg1"/>
                </a:solidFill>
                <a:latin typeface="Calibri"/>
                <a:cs typeface="Calibri"/>
              </a:rPr>
              <a:t>Spectroscopy</a:t>
            </a:r>
          </a:p>
        </p:txBody>
      </p:sp>
    </p:spTree>
    <p:extLst>
      <p:ext uri="{BB962C8B-B14F-4D97-AF65-F5344CB8AC3E}">
        <p14:creationId xmlns:p14="http://schemas.microsoft.com/office/powerpoint/2010/main" val="28642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&amp; the future of astrophysics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26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JWST is NASA’s highest science priority and one of the largest science programs ever undertaken by the United States.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We need to make JWST correspondingly productive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JWST is an incredibly powerful machine with complex instrumentation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xploiting that power requires an informed community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access to data from representative science programs is crucial to understanding JWST’s capabilities and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community to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maximise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science return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2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077116" y="1868163"/>
            <a:ext cx="4915881" cy="457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sz="1800" i="1" dirty="0" smtClean="0">
                <a:latin typeface="Calibri"/>
                <a:ea typeface="+mn-ea"/>
              </a:rPr>
              <a:t>Represents the </a:t>
            </a:r>
            <a:r>
              <a:rPr lang="en-US" i="1" dirty="0" smtClean="0">
                <a:latin typeface="Calibri"/>
              </a:rPr>
              <a:t>Scientific </a:t>
            </a:r>
            <a:r>
              <a:rPr lang="en-US" sz="1800" i="1" dirty="0" smtClean="0">
                <a:latin typeface="Calibri"/>
                <a:ea typeface="+mn-ea"/>
              </a:rPr>
              <a:t>Community</a:t>
            </a:r>
            <a:endParaRPr lang="en-US" sz="1800" i="1" dirty="0">
              <a:latin typeface="Calibri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060338" y="1359016"/>
            <a:ext cx="4932659" cy="4293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JSTAC: </a:t>
            </a:r>
            <a:r>
              <a:rPr lang="en-US" i="1" dirty="0" smtClean="0">
                <a:solidFill>
                  <a:srgbClr val="FFFFFF"/>
                </a:solidFill>
                <a:latin typeface="Calibri"/>
              </a:rPr>
              <a:t>advisory to </a:t>
            </a:r>
            <a:r>
              <a:rPr lang="en-US" i="1" dirty="0" err="1" smtClean="0">
                <a:solidFill>
                  <a:srgbClr val="FFFFFF"/>
                </a:solidFill>
                <a:latin typeface="Calibri"/>
              </a:rPr>
              <a:t>STScI</a:t>
            </a:r>
            <a:r>
              <a:rPr lang="en-US" i="1" dirty="0" smtClean="0">
                <a:solidFill>
                  <a:srgbClr val="FFFFFF"/>
                </a:solidFill>
                <a:latin typeface="Calibri"/>
              </a:rPr>
              <a:t> Director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74271" y="5763216"/>
            <a:ext cx="5079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bg1"/>
                </a:solidFill>
                <a:cs typeface="Calibri"/>
              </a:rPr>
              <a:t>http</a:t>
            </a:r>
            <a:r>
              <a:rPr lang="en-US" sz="2000" i="1" dirty="0">
                <a:solidFill>
                  <a:schemeClr val="bg1"/>
                </a:solidFill>
                <a:cs typeface="Calibri"/>
              </a:rPr>
              <a:t>://</a:t>
            </a:r>
            <a:r>
              <a:rPr lang="en-US" sz="2000" i="1" dirty="0" err="1">
                <a:solidFill>
                  <a:schemeClr val="bg1"/>
                </a:solidFill>
                <a:cs typeface="Calibri"/>
              </a:rPr>
              <a:t>www.stsci.edu</a:t>
            </a:r>
            <a:r>
              <a:rPr lang="en-US" sz="2000" i="1" dirty="0">
                <a:solidFill>
                  <a:schemeClr val="bg1"/>
                </a:solidFill>
                <a:cs typeface="Calibri"/>
              </a:rPr>
              <a:t>/</a:t>
            </a:r>
            <a:r>
              <a:rPr lang="en-US" sz="2000" i="1" dirty="0" err="1">
                <a:solidFill>
                  <a:schemeClr val="bg1"/>
                </a:solidFill>
                <a:cs typeface="Calibri"/>
              </a:rPr>
              <a:t>jwst</a:t>
            </a:r>
            <a:r>
              <a:rPr lang="en-US" sz="2000" i="1" dirty="0">
                <a:solidFill>
                  <a:schemeClr val="bg1"/>
                </a:solidFill>
                <a:cs typeface="Calibri"/>
              </a:rPr>
              <a:t>/advisory-committee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1733" y="942781"/>
            <a:ext cx="4385734" cy="2940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Roberto Abraham (Toronto)  </a:t>
            </a:r>
          </a:p>
          <a:p>
            <a:pPr>
              <a:spcBef>
                <a:spcPts val="76"/>
              </a:spcBef>
            </a:pP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Neta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</a:t>
            </a: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Bahcall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(Princeton)</a:t>
            </a:r>
          </a:p>
          <a:p>
            <a:pPr>
              <a:spcBef>
                <a:spcPts val="76"/>
              </a:spcBef>
            </a:pP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Stefi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Baum (Rochester)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Roger </a:t>
            </a: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Brissenden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(Chandra/SAO)</a:t>
            </a:r>
          </a:p>
          <a:p>
            <a:pPr>
              <a:spcBef>
                <a:spcPts val="76"/>
              </a:spcBef>
            </a:pP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Hashima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</a:t>
            </a: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Hasan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(NASA, ex-officio)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Tim Heckman (Johns Hopkins)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rgbClr val="FFFF00"/>
                </a:solidFill>
                <a:cs typeface="Calibri"/>
              </a:rPr>
              <a:t>Garth Illingworth (Santa Cruz, Chair)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Malcolm </a:t>
            </a: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Longair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(Cavendish)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John Mather (NASA, ex-officio) </a:t>
            </a:r>
            <a:endParaRPr lang="en-US" sz="2000" i="1" dirty="0">
              <a:solidFill>
                <a:schemeClr val="tx2">
                  <a:lumMod val="40000"/>
                  <a:lumOff val="60000"/>
                </a:schemeClr>
              </a:solidFill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733" y="3840055"/>
            <a:ext cx="4572000" cy="29402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76"/>
              </a:spcBef>
            </a:pPr>
            <a:r>
              <a:rPr lang="en-US" sz="2000" i="1" dirty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Mark </a:t>
            </a:r>
            <a:r>
              <a:rPr lang="en-US" sz="2000" i="1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McCaughrean</a:t>
            </a:r>
            <a:r>
              <a:rPr lang="en-US" sz="2000" i="1" dirty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(ESA, ex-officio)</a:t>
            </a:r>
          </a:p>
          <a:p>
            <a:pPr>
              <a:spcBef>
                <a:spcPts val="76"/>
              </a:spcBef>
            </a:pPr>
            <a:r>
              <a:rPr lang="en-US" sz="2000" i="1" dirty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Chris McKee (Berkeley)</a:t>
            </a:r>
          </a:p>
          <a:p>
            <a:pPr>
              <a:spcBef>
                <a:spcPts val="76"/>
              </a:spcBef>
            </a:pPr>
            <a:r>
              <a:rPr lang="en-US" sz="2000" i="1" dirty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Brad Peterson (Ohio State)</a:t>
            </a:r>
          </a:p>
          <a:p>
            <a:pPr>
              <a:spcBef>
                <a:spcPts val="76"/>
              </a:spcBef>
            </a:pPr>
            <a:r>
              <a:rPr lang="en-US" sz="2000" i="1" dirty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Alain </a:t>
            </a:r>
            <a:r>
              <a:rPr lang="en-US" sz="2000" i="1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Ouellet</a:t>
            </a:r>
            <a:r>
              <a:rPr lang="en-US" sz="2000" i="1" dirty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(CSA, ex-officio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Joseph Rothenberg (JHR Consulting)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Sara </a:t>
            </a: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Seager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(MIT)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Eric Smith (NASA, ex-officio)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Lisa </a:t>
            </a: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Storrie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-Lombardi (Spitzer/Caltech)</a:t>
            </a:r>
          </a:p>
          <a:p>
            <a:pPr>
              <a:spcBef>
                <a:spcPts val="76"/>
              </a:spcBef>
            </a:pP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Monica </a:t>
            </a:r>
            <a:r>
              <a:rPr lang="en-US" sz="20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Tosi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(Bologna)</a:t>
            </a:r>
            <a:endParaRPr lang="en-US" sz="2000" i="1" dirty="0">
              <a:solidFill>
                <a:schemeClr val="tx2">
                  <a:lumMod val="40000"/>
                  <a:lumOff val="60000"/>
                </a:schemeClr>
              </a:solidFill>
              <a:cs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09530"/>
            <a:ext cx="8229600" cy="67974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Advisory Committee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454201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28"/>
          <p:cNvSpPr txBox="1"/>
          <p:nvPr/>
        </p:nvSpPr>
        <p:spPr>
          <a:xfrm>
            <a:off x="592997" y="4506499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0" name="object 9"/>
          <p:cNvSpPr txBox="1"/>
          <p:nvPr/>
        </p:nvSpPr>
        <p:spPr>
          <a:xfrm>
            <a:off x="5695937" y="3704408"/>
            <a:ext cx="2743200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TextBox 80"/>
          <p:cNvSpPr txBox="1"/>
          <p:nvPr/>
        </p:nvSpPr>
        <p:spPr>
          <a:xfrm>
            <a:off x="1984545" y="3838450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287628" y="2876699"/>
            <a:ext cx="0" cy="82296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bject 28"/>
          <p:cNvSpPr txBox="1"/>
          <p:nvPr/>
        </p:nvSpPr>
        <p:spPr>
          <a:xfrm>
            <a:off x="2238594" y="2806145"/>
            <a:ext cx="1880376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366089" y="3497730"/>
            <a:ext cx="1501542" cy="2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7430468" y="3774639"/>
            <a:ext cx="0" cy="118872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6836109" y="4810386"/>
            <a:ext cx="2187122" cy="5952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ycle 2 science – </a:t>
            </a:r>
          </a:p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April 2020 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GTO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&amp;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</a:t>
            </a:r>
            <a:endParaRPr lang="en-US" sz="2000" spc="4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rot="10800000">
            <a:off x="5463682" y="3851856"/>
            <a:ext cx="0" cy="9144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0800000">
            <a:off x="6094099" y="3817352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bject 28"/>
          <p:cNvSpPr txBox="1"/>
          <p:nvPr/>
        </p:nvSpPr>
        <p:spPr>
          <a:xfrm>
            <a:off x="3000946" y="4898988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2019Sep</a:t>
            </a:r>
          </a:p>
        </p:txBody>
      </p:sp>
      <p:cxnSp>
        <p:nvCxnSpPr>
          <p:cNvPr id="92" name="Straight Connector 91"/>
          <p:cNvCxnSpPr/>
          <p:nvPr/>
        </p:nvCxnSpPr>
        <p:spPr>
          <a:xfrm rot="16200000" flipH="1">
            <a:off x="7412091" y="3530242"/>
            <a:ext cx="0" cy="118872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bject 28"/>
          <p:cNvSpPr txBox="1"/>
          <p:nvPr/>
        </p:nvSpPr>
        <p:spPr>
          <a:xfrm>
            <a:off x="4467482" y="4813117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Cy2</a:t>
            </a:r>
          </a:p>
          <a:p>
            <a:pPr algn="ctr">
              <a:spcBef>
                <a:spcPts val="76"/>
              </a:spcBef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eadline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2019Dec</a:t>
            </a:r>
          </a:p>
        </p:txBody>
      </p:sp>
      <p:sp>
        <p:nvSpPr>
          <p:cNvPr id="102" name="object 25"/>
          <p:cNvSpPr txBox="1"/>
          <p:nvPr/>
        </p:nvSpPr>
        <p:spPr>
          <a:xfrm>
            <a:off x="3873574" y="387846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6908224" y="3851856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1227649" y="3877744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22062" y="117836"/>
            <a:ext cx="448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Cycle 2 proposal schedule</a:t>
            </a:r>
          </a:p>
        </p:txBody>
      </p:sp>
      <p:sp>
        <p:nvSpPr>
          <p:cNvPr id="54" name="object 55"/>
          <p:cNvSpPr/>
          <p:nvPr/>
        </p:nvSpPr>
        <p:spPr>
          <a:xfrm>
            <a:off x="2952737" y="3699659"/>
            <a:ext cx="2743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55" name="Straight Connector 54"/>
          <p:cNvCxnSpPr/>
          <p:nvPr/>
        </p:nvCxnSpPr>
        <p:spPr>
          <a:xfrm rot="10800000">
            <a:off x="4697846" y="3854605"/>
            <a:ext cx="0" cy="9144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bject 28"/>
          <p:cNvSpPr txBox="1"/>
          <p:nvPr/>
        </p:nvSpPr>
        <p:spPr>
          <a:xfrm>
            <a:off x="5334167" y="5609408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Cy2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TAC</a:t>
            </a: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2020Feb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4030013" y="2919548"/>
            <a:ext cx="0" cy="82296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ontent Placeholder 2"/>
          <p:cNvSpPr>
            <a:spLocks noGrp="1"/>
          </p:cNvSpPr>
          <p:nvPr>
            <p:ph idx="1"/>
          </p:nvPr>
        </p:nvSpPr>
        <p:spPr>
          <a:xfrm>
            <a:off x="209537" y="952189"/>
            <a:ext cx="8572154" cy="202866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science observations start in April 2019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Cycle 2 CP in September 2019, ~5 months into Cycle 1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Cycle 2 proposal preparation starts ~October 2019, ~6 months into Cycle 1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Cycle 2 proposal deadline in early December 2019, ~7.5 months into Cycle 1</a:t>
            </a:r>
          </a:p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he general community will have very limited access to non-proprietary observations to aid preparations for Cycle 2 programs</a:t>
            </a:r>
          </a:p>
        </p:txBody>
      </p:sp>
      <p:sp>
        <p:nvSpPr>
          <p:cNvPr id="28" name="object 9"/>
          <p:cNvSpPr txBox="1"/>
          <p:nvPr/>
        </p:nvSpPr>
        <p:spPr>
          <a:xfrm>
            <a:off x="209537" y="3701015"/>
            <a:ext cx="2743200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cxnSp>
        <p:nvCxnSpPr>
          <p:cNvPr id="29" name="Straight Connector 28"/>
          <p:cNvCxnSpPr/>
          <p:nvPr/>
        </p:nvCxnSpPr>
        <p:spPr>
          <a:xfrm>
            <a:off x="6563310" y="2944273"/>
            <a:ext cx="0" cy="82296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Early Release Science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405"/>
            <a:ext cx="8229600" cy="5213185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chemeClr val="bg1"/>
                </a:solidFill>
              </a:rPr>
              <a:t>The </a:t>
            </a:r>
            <a:r>
              <a:rPr lang="en-US" sz="2200" dirty="0" smtClean="0">
                <a:solidFill>
                  <a:schemeClr val="bg1"/>
                </a:solidFill>
              </a:rPr>
              <a:t>JWST Advisory Committee has </a:t>
            </a:r>
            <a:r>
              <a:rPr lang="en-US" sz="2200" dirty="0">
                <a:solidFill>
                  <a:schemeClr val="bg1"/>
                </a:solidFill>
              </a:rPr>
              <a:t>recommended implementation of the First </a:t>
            </a:r>
            <a:r>
              <a:rPr lang="en-US" sz="2200" dirty="0" smtClean="0">
                <a:solidFill>
                  <a:schemeClr val="bg1"/>
                </a:solidFill>
              </a:rPr>
              <a:t>Look/Early Release Science </a:t>
            </a:r>
            <a:r>
              <a:rPr lang="en-US" sz="2200" dirty="0">
                <a:solidFill>
                  <a:schemeClr val="bg1"/>
                </a:solidFill>
              </a:rPr>
              <a:t>Program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i="1" dirty="0">
                <a:solidFill>
                  <a:srgbClr val="FFFF00"/>
                </a:solidFill>
              </a:rPr>
              <a:t>“..to obtain images and spectra that would be used to </a:t>
            </a:r>
            <a:r>
              <a:rPr lang="en-US" sz="18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demonstrate key modes </a:t>
            </a:r>
            <a:r>
              <a:rPr lang="en-US" sz="1800" i="1" dirty="0">
                <a:solidFill>
                  <a:srgbClr val="FFFF00"/>
                </a:solidFill>
              </a:rPr>
              <a:t>of the JWST instruments. The goal of this program is to enable the community to understand the performance of JWST prior to the submission of the first post-launch Cycle 2 proposals that will be submitted just months after the end of commissioning</a:t>
            </a:r>
            <a:r>
              <a:rPr lang="en-US" sz="1800" i="1" dirty="0" smtClean="0">
                <a:solidFill>
                  <a:srgbClr val="FFFF00"/>
                </a:solidFill>
              </a:rPr>
              <a:t>.” </a:t>
            </a:r>
            <a:endParaRPr lang="en-US" sz="1800" i="1" dirty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en-US" sz="1800" i="1" dirty="0">
                <a:solidFill>
                  <a:srgbClr val="FFFF00"/>
                </a:solidFill>
              </a:rPr>
              <a:t>“The data from this `First-Look’ program would complement the Early Release Observations (ERO) and the Science Verification (SV) datasets.”</a:t>
            </a:r>
            <a:endParaRPr lang="en-US" sz="1800" dirty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en-US" sz="1800" i="1" dirty="0">
                <a:solidFill>
                  <a:srgbClr val="FFFF00"/>
                </a:solidFill>
              </a:rPr>
              <a:t>“The JSTAC recommends that the First-Look data be released both </a:t>
            </a:r>
            <a:r>
              <a:rPr lang="en-US" sz="18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 raw form </a:t>
            </a:r>
            <a:r>
              <a:rPr lang="en-US" sz="1800" i="1" dirty="0">
                <a:solidFill>
                  <a:srgbClr val="FFFF00"/>
                </a:solidFill>
              </a:rPr>
              <a:t>and </a:t>
            </a:r>
            <a:r>
              <a:rPr lang="en-US" sz="18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with any initial calibrations </a:t>
            </a:r>
            <a:r>
              <a:rPr lang="en-US" sz="1800" i="1" dirty="0">
                <a:solidFill>
                  <a:srgbClr val="FFFF00"/>
                </a:solidFill>
              </a:rPr>
              <a:t>as soon as possible; the key aspect is speed.”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						[JSTAC letter, 21/6/2010</a:t>
            </a:r>
            <a:r>
              <a:rPr lang="en-US" sz="1800" dirty="0">
                <a:solidFill>
                  <a:srgbClr val="FFFF00"/>
                </a:solidFill>
              </a:rPr>
              <a:t>]</a:t>
            </a:r>
            <a:endParaRPr lang="en-US" sz="1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The concept was discussed with the JWST Science Working Group in July 2013</a:t>
            </a:r>
          </a:p>
        </p:txBody>
      </p:sp>
    </p:spTree>
    <p:extLst>
      <p:ext uri="{BB962C8B-B14F-4D97-AF65-F5344CB8AC3E}">
        <p14:creationId xmlns:p14="http://schemas.microsoft.com/office/powerpoint/2010/main" val="31703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Early Release Science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405"/>
            <a:ext cx="8229600" cy="5213185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90000"/>
              </a:lnSpc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chemeClr val="bg1"/>
                </a:solidFill>
              </a:rPr>
              <a:t>The </a:t>
            </a:r>
            <a:r>
              <a:rPr lang="en-US" sz="2200" dirty="0" smtClean="0">
                <a:solidFill>
                  <a:schemeClr val="bg1"/>
                </a:solidFill>
              </a:rPr>
              <a:t>JSTAC refined the concept in its May 2013 &amp; November 2013 meetings.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The primary goal of the program is to </a:t>
            </a:r>
            <a:r>
              <a:rPr lang="en-US" sz="2200" dirty="0" err="1" smtClean="0">
                <a:solidFill>
                  <a:schemeClr val="bg1"/>
                </a:solidFill>
              </a:rPr>
              <a:t>maximise</a:t>
            </a:r>
            <a:r>
              <a:rPr lang="en-US" sz="2200" dirty="0" smtClean="0">
                <a:solidFill>
                  <a:schemeClr val="bg1"/>
                </a:solidFill>
              </a:rPr>
              <a:t> the science impact of JWST by</a:t>
            </a:r>
            <a:endParaRPr lang="en-US" sz="2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Educating the community as to the scientific capabilities of JWST’s key instruments and modes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Ensuring rapid data availability so that the community can generate proposals for Cycle 2 that take maximal advantage of JWST’s powerful capabilities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Engaging the community in the planning of the ERS program</a:t>
            </a:r>
          </a:p>
          <a:p>
            <a:pPr>
              <a:lnSpc>
                <a:spcPct val="90000"/>
              </a:lnSpc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To achieve those goals, the </a:t>
            </a:r>
            <a:r>
              <a:rPr lang="en-US" sz="2200" dirty="0">
                <a:solidFill>
                  <a:schemeClr val="bg1"/>
                </a:solidFill>
              </a:rPr>
              <a:t>program should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Provide a wide range of scientifically interesting datasets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Exercise a wide range of the expected-to-be-used modes for a range of science topics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Be carried out very early in the first cycle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Begin the planning process in an early, open way with proposals from community members                                           [JSTAC letter 26/3/2014]</a:t>
            </a:r>
            <a:endParaRPr lang="en-US" sz="22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The JSTAC restated its support for a robust, community-led ERS program at its December 2014 meeting</a:t>
            </a:r>
          </a:p>
        </p:txBody>
      </p:sp>
    </p:spTree>
    <p:extLst>
      <p:ext uri="{BB962C8B-B14F-4D97-AF65-F5344CB8AC3E}">
        <p14:creationId xmlns:p14="http://schemas.microsoft.com/office/powerpoint/2010/main" val="3127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977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rganising</a:t>
            </a:r>
            <a:r>
              <a:rPr lang="en-US" dirty="0" smtClean="0">
                <a:solidFill>
                  <a:schemeClr val="bg1"/>
                </a:solidFill>
              </a:rPr>
              <a:t> principles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785"/>
            <a:ext cx="8229600" cy="50106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Concept: A suite of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cience-driven observing programs, designed by the community and selected through proposal peer review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Programs will be required to address specific technical challenges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E.g. crowded field photometry, high mid-IR background, spectral extraction, MOS observations (known targets)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program will likely be supported by Director’s </a:t>
            </a:r>
            <a:r>
              <a:rPr lang="en-US" dirty="0">
                <a:solidFill>
                  <a:schemeClr val="bg1"/>
                </a:solidFill>
              </a:rPr>
              <a:t>Discretionary Time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Program scale: few hundred hours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ata will have no exclusive access period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Observations </a:t>
            </a:r>
            <a:r>
              <a:rPr lang="en-US" dirty="0">
                <a:solidFill>
                  <a:schemeClr val="bg1"/>
                </a:solidFill>
              </a:rPr>
              <a:t>specified &amp; proposals in place by Cycle 1 GO Call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Provides APT templates for the GO community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Enables AR proposals and synergistic GO proposals for supplementary and/or complementary </a:t>
            </a:r>
            <a:r>
              <a:rPr lang="en-US" dirty="0" smtClean="0">
                <a:solidFill>
                  <a:schemeClr val="bg1"/>
                </a:solidFill>
              </a:rPr>
              <a:t>observations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ERS programs cannot duplicate GTO </a:t>
            </a:r>
            <a:r>
              <a:rPr lang="en-US" dirty="0" smtClean="0">
                <a:solidFill>
                  <a:srgbClr val="FFFF00"/>
                </a:solidFill>
              </a:rPr>
              <a:t>observations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GO programs cannot duplicate ERS observations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Calibrated data products will be made available on a rapid basis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STScI</a:t>
            </a:r>
            <a:r>
              <a:rPr lang="en-US" dirty="0" smtClean="0">
                <a:solidFill>
                  <a:schemeClr val="bg1"/>
                </a:solidFill>
              </a:rPr>
              <a:t> will provide assistance in their production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6300851" y="3110446"/>
            <a:ext cx="155448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9"/>
          <p:cNvSpPr txBox="1"/>
          <p:nvPr/>
        </p:nvSpPr>
        <p:spPr>
          <a:xfrm>
            <a:off x="4746371" y="3110824"/>
            <a:ext cx="1554480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6600818" y="4211952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66030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578936" y="331212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5897974" y="1438940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851013" y="1440829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959013" y="1603724"/>
            <a:ext cx="883369" cy="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7496382" y="1299911"/>
            <a:ext cx="0" cy="118872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6887400" y="712772"/>
            <a:ext cx="1125250" cy="5952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ycle 1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2019Apr 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GTO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&amp;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</a:t>
            </a:r>
            <a:endParaRPr lang="en-US" sz="2000" spc="4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5015472" y="2153573"/>
            <a:ext cx="0" cy="914400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621963" y="1236347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bject 28"/>
          <p:cNvSpPr txBox="1"/>
          <p:nvPr/>
        </p:nvSpPr>
        <p:spPr>
          <a:xfrm>
            <a:off x="4660890" y="929292"/>
            <a:ext cx="1129095" cy="6877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 Cycle 1 CP</a:t>
            </a:r>
          </a:p>
          <a:p>
            <a:pPr>
              <a:spcBef>
                <a:spcPts val="76"/>
              </a:spcBef>
            </a:pP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2017Nov</a:t>
            </a:r>
          </a:p>
        </p:txBody>
      </p:sp>
      <p:cxnSp>
        <p:nvCxnSpPr>
          <p:cNvPr id="92" name="Straight Connector 91"/>
          <p:cNvCxnSpPr/>
          <p:nvPr/>
        </p:nvCxnSpPr>
        <p:spPr>
          <a:xfrm rot="16200000" flipH="1">
            <a:off x="7496382" y="1137245"/>
            <a:ext cx="0" cy="118872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bject 28"/>
          <p:cNvSpPr txBox="1"/>
          <p:nvPr/>
        </p:nvSpPr>
        <p:spPr>
          <a:xfrm>
            <a:off x="4605370" y="1432202"/>
            <a:ext cx="1008561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 Cycle 1</a:t>
            </a:r>
          </a:p>
          <a:p>
            <a:pPr algn="ctr">
              <a:spcBef>
                <a:spcPts val="76"/>
              </a:spcBef>
            </a:pP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eadline</a:t>
            </a:r>
          </a:p>
          <a:p>
            <a:pPr algn="ctr">
              <a:spcBef>
                <a:spcPts val="76"/>
              </a:spcBef>
            </a:pP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2018Feb</a:t>
            </a:r>
          </a:p>
        </p:txBody>
      </p:sp>
      <p:sp>
        <p:nvSpPr>
          <p:cNvPr id="102" name="object 25"/>
          <p:cNvSpPr txBox="1"/>
          <p:nvPr/>
        </p:nvSpPr>
        <p:spPr>
          <a:xfrm>
            <a:off x="6565956" y="3277181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94163" y="328476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77181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949010" y="3297253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324516" y="3492533"/>
            <a:ext cx="0" cy="1097280"/>
          </a:xfrm>
          <a:prstGeom prst="line">
            <a:avLst/>
          </a:prstGeom>
          <a:ln w="38100" cmpd="sng">
            <a:solidFill>
              <a:srgbClr val="FCD5B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bject 28"/>
          <p:cNvSpPr txBox="1"/>
          <p:nvPr/>
        </p:nvSpPr>
        <p:spPr>
          <a:xfrm>
            <a:off x="2041907" y="3845673"/>
            <a:ext cx="1041205" cy="73255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Jan2017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3814044" y="3237253"/>
            <a:ext cx="0" cy="22860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bject 28"/>
          <p:cNvSpPr txBox="1"/>
          <p:nvPr/>
        </p:nvSpPr>
        <p:spPr>
          <a:xfrm>
            <a:off x="2130403" y="5074714"/>
            <a:ext cx="1547977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Prop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deadline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Apr2017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96132" y="117836"/>
            <a:ext cx="61336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ERS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January 2015)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598916" y="3286832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313927" y="3237253"/>
            <a:ext cx="0" cy="320040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bject 28"/>
          <p:cNvSpPr txBox="1"/>
          <p:nvPr/>
        </p:nvSpPr>
        <p:spPr>
          <a:xfrm>
            <a:off x="4522093" y="5598128"/>
            <a:ext cx="2555998" cy="104682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GTO Cy1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targets finalized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rgbClr val="FCD5B5"/>
                </a:solidFill>
                <a:latin typeface="Calibri"/>
                <a:cs typeface="Calibri"/>
              </a:rPr>
              <a:t>No later than Sep2017</a:t>
            </a:r>
            <a:endParaRPr lang="en-US" dirty="0" smtClean="0">
              <a:solidFill>
                <a:srgbClr val="FCD5B5"/>
              </a:solidFill>
              <a:latin typeface="Calibri"/>
              <a:cs typeface="Calibri"/>
            </a:endParaRPr>
          </a:p>
        </p:txBody>
      </p:sp>
      <p:sp>
        <p:nvSpPr>
          <p:cNvPr id="74" name="object 60"/>
          <p:cNvSpPr/>
          <p:nvPr/>
        </p:nvSpPr>
        <p:spPr>
          <a:xfrm>
            <a:off x="3211490" y="3115117"/>
            <a:ext cx="155448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9"/>
          <p:cNvSpPr txBox="1"/>
          <p:nvPr/>
        </p:nvSpPr>
        <p:spPr>
          <a:xfrm>
            <a:off x="1657010" y="3110824"/>
            <a:ext cx="1554480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9" name="object 60"/>
          <p:cNvSpPr/>
          <p:nvPr/>
        </p:nvSpPr>
        <p:spPr>
          <a:xfrm>
            <a:off x="90055" y="3107379"/>
            <a:ext cx="155448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6876655" y="2628071"/>
            <a:ext cx="502920" cy="4572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bject 28"/>
          <p:cNvSpPr txBox="1"/>
          <p:nvPr/>
        </p:nvSpPr>
        <p:spPr>
          <a:xfrm>
            <a:off x="6943561" y="2004961"/>
            <a:ext cx="1432489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ERS Observations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701" y="2852066"/>
            <a:ext cx="2387983" cy="1083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bject 28"/>
          <p:cNvSpPr txBox="1"/>
          <p:nvPr/>
        </p:nvSpPr>
        <p:spPr>
          <a:xfrm>
            <a:off x="196028" y="1799813"/>
            <a:ext cx="2106309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Community discussion of ERS Program; </a:t>
            </a:r>
          </a:p>
          <a:p>
            <a:pPr>
              <a:spcBef>
                <a:spcPts val="76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Define ERS science &amp; technical priorities</a:t>
            </a:r>
          </a:p>
        </p:txBody>
      </p:sp>
      <p:sp>
        <p:nvSpPr>
          <p:cNvPr id="99" name="object 28"/>
          <p:cNvSpPr txBox="1"/>
          <p:nvPr/>
        </p:nvSpPr>
        <p:spPr>
          <a:xfrm>
            <a:off x="3905718" y="1831996"/>
            <a:ext cx="716245" cy="7553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Finalise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ERS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5461524" y="2590335"/>
            <a:ext cx="0" cy="488238"/>
          </a:xfrm>
          <a:prstGeom prst="line">
            <a:avLst/>
          </a:prstGeom>
          <a:ln w="38100" cmpd="sng">
            <a:solidFill>
              <a:srgbClr val="C3D69B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bject 28"/>
          <p:cNvSpPr txBox="1"/>
          <p:nvPr/>
        </p:nvSpPr>
        <p:spPr>
          <a:xfrm>
            <a:off x="4968852" y="2073429"/>
            <a:ext cx="1008561" cy="71128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 Cycle 1</a:t>
            </a:r>
          </a:p>
          <a:p>
            <a:pPr algn="ctr">
              <a:spcBef>
                <a:spcPts val="76"/>
              </a:spcBef>
            </a:pP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TAC May 18</a:t>
            </a:r>
          </a:p>
        </p:txBody>
      </p:sp>
      <p:sp>
        <p:nvSpPr>
          <p:cNvPr id="58" name="object 28"/>
          <p:cNvSpPr txBox="1"/>
          <p:nvPr/>
        </p:nvSpPr>
        <p:spPr>
          <a:xfrm>
            <a:off x="4314610" y="4999002"/>
            <a:ext cx="1088608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>
              <a:spcBef>
                <a:spcPts val="76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sz="2000" spc="4" dirty="0" err="1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lang="en-US" sz="2000" spc="4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3" name="object 9"/>
          <p:cNvSpPr txBox="1"/>
          <p:nvPr/>
        </p:nvSpPr>
        <p:spPr>
          <a:xfrm>
            <a:off x="7854990" y="3115558"/>
            <a:ext cx="1276896" cy="731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2" name="object 25"/>
          <p:cNvSpPr txBox="1"/>
          <p:nvPr/>
        </p:nvSpPr>
        <p:spPr>
          <a:xfrm>
            <a:off x="8090742" y="3327727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rot="10800000">
            <a:off x="7516483" y="3335652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bject 28"/>
          <p:cNvSpPr txBox="1"/>
          <p:nvPr/>
        </p:nvSpPr>
        <p:spPr>
          <a:xfrm>
            <a:off x="6943561" y="5268371"/>
            <a:ext cx="1129095" cy="6877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 Cycle 2 CP</a:t>
            </a:r>
          </a:p>
          <a:p>
            <a:pPr>
              <a:spcBef>
                <a:spcPts val="76"/>
              </a:spcBef>
            </a:pP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2019 Sep</a:t>
            </a: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7775356" y="3330864"/>
            <a:ext cx="0" cy="1191611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8205879" y="1537659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bject 28"/>
          <p:cNvSpPr txBox="1"/>
          <p:nvPr/>
        </p:nvSpPr>
        <p:spPr>
          <a:xfrm>
            <a:off x="8080970" y="719647"/>
            <a:ext cx="1125250" cy="5952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ycle 2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2020Apr </a:t>
            </a:r>
          </a:p>
          <a:p>
            <a:pPr>
              <a:spcBef>
                <a:spcPts val="76"/>
              </a:spcBef>
            </a:pP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GTO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&amp;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</a:t>
            </a:r>
            <a:endParaRPr lang="en-US" sz="2000" spc="4" dirty="0" smtClean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8243142" y="1731605"/>
            <a:ext cx="878633" cy="0"/>
          </a:xfrm>
          <a:prstGeom prst="line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8243142" y="1917654"/>
            <a:ext cx="789346" cy="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bject 28"/>
          <p:cNvSpPr txBox="1"/>
          <p:nvPr/>
        </p:nvSpPr>
        <p:spPr>
          <a:xfrm>
            <a:off x="7629254" y="4568084"/>
            <a:ext cx="1008561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GO Cycle 2</a:t>
            </a:r>
          </a:p>
          <a:p>
            <a:pPr algn="ctr">
              <a:spcBef>
                <a:spcPts val="76"/>
              </a:spcBef>
            </a:pP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eadline</a:t>
            </a:r>
          </a:p>
          <a:p>
            <a:pPr algn="ctr">
              <a:spcBef>
                <a:spcPts val="76"/>
              </a:spcBef>
            </a:pP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2019Dec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547654" y="2556615"/>
            <a:ext cx="1463040" cy="1083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bject 28"/>
          <p:cNvSpPr txBox="1"/>
          <p:nvPr/>
        </p:nvSpPr>
        <p:spPr>
          <a:xfrm>
            <a:off x="2654088" y="1673765"/>
            <a:ext cx="1291512" cy="7553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ERS proposal submission &amp; review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4418140" y="2376453"/>
            <a:ext cx="0" cy="72118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825790" y="2783004"/>
            <a:ext cx="438050" cy="457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137937" y="3237253"/>
            <a:ext cx="0" cy="109728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bject 28"/>
          <p:cNvSpPr txBox="1"/>
          <p:nvPr/>
        </p:nvSpPr>
        <p:spPr>
          <a:xfrm>
            <a:off x="5335148" y="4522475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6" name="object 28"/>
          <p:cNvSpPr txBox="1"/>
          <p:nvPr/>
        </p:nvSpPr>
        <p:spPr>
          <a:xfrm>
            <a:off x="0" y="4486714"/>
            <a:ext cx="1199115" cy="3066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You are here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97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Next steps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7785"/>
            <a:ext cx="8229600" cy="520457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Refine the program concept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Identify appropriate range of technical challenges to be addressed by ERS programs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Develop more detailed definition of program specifications, e.g.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Size constraints,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arget distribution (</a:t>
            </a:r>
            <a:r>
              <a:rPr lang="el-GR" dirty="0" smtClean="0">
                <a:solidFill>
                  <a:schemeClr val="bg1"/>
                </a:solidFill>
              </a:rPr>
              <a:t>α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en-US" dirty="0" smtClean="0">
                <a:solidFill>
                  <a:schemeClr val="bg1"/>
                </a:solidFill>
              </a:rPr>
              <a:t>), target flexibility, etc.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Develop a more detailed implementation timeline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Explore options for funding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overall program will be shaped based on community input. We will shortly circulate a poll to determine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overall community interest,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instrument preferences,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science topics, etc.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Summary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9931" y="1098405"/>
            <a:ext cx="8552985" cy="521318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he JWST science planning timeline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Cycle 1 deadline currently set for February 2018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JWST will offer a balanced range of GO programs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We propose to implement a community-selected Early Release Science program that will provide representative datasets for key instrument modes through a suite of science-driven observing proposals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We invite your active participation in defining and implementing that program </a:t>
            </a:r>
          </a:p>
          <a:p>
            <a:r>
              <a:rPr lang="en-US" dirty="0">
                <a:solidFill>
                  <a:schemeClr val="bg1"/>
                </a:solidFill>
              </a:rPr>
              <a:t>In the meantime,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Contact us at the </a:t>
            </a:r>
            <a:r>
              <a:rPr lang="en-US" dirty="0" err="1">
                <a:solidFill>
                  <a:schemeClr val="bg1"/>
                </a:solidFill>
              </a:rPr>
              <a:t>STScI</a:t>
            </a:r>
            <a:r>
              <a:rPr lang="en-US" dirty="0">
                <a:solidFill>
                  <a:schemeClr val="bg1"/>
                </a:solidFill>
              </a:rPr>
              <a:t> booth, or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E-mail </a:t>
            </a:r>
            <a:r>
              <a:rPr lang="en-US" dirty="0" smtClean="0">
                <a:solidFill>
                  <a:schemeClr val="bg1"/>
                </a:solidFill>
              </a:rPr>
              <a:t>suggestions (to </a:t>
            </a:r>
            <a:r>
              <a:rPr lang="en-US" dirty="0" err="1" smtClean="0">
                <a:solidFill>
                  <a:schemeClr val="bg1"/>
                </a:solidFill>
              </a:rPr>
              <a:t>jwst_ers</a:t>
            </a:r>
            <a:r>
              <a:rPr lang="en-US" dirty="0" smtClean="0">
                <a:solidFill>
                  <a:schemeClr val="bg1"/>
                </a:solidFill>
              </a:rPr>
              <a:t> @ stsci.edu)</a:t>
            </a:r>
          </a:p>
        </p:txBody>
      </p:sp>
    </p:spTree>
    <p:extLst>
      <p:ext uri="{BB962C8B-B14F-4D97-AF65-F5344CB8AC3E}">
        <p14:creationId xmlns:p14="http://schemas.microsoft.com/office/powerpoint/2010/main" val="41223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80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Upcoming events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5707" y="4402027"/>
            <a:ext cx="6052146" cy="226499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Exploring the Universe with JWST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October 12-16, 2015:    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ESA/ESTEC – Netherlands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>
                <a:solidFill>
                  <a:schemeClr val="bg1"/>
                </a:solidFill>
              </a:rPr>
              <a:t>http://</a:t>
            </a:r>
            <a:r>
              <a:rPr lang="en-US" sz="1800" dirty="0" smtClean="0">
                <a:solidFill>
                  <a:schemeClr val="bg1"/>
                </a:solidFill>
              </a:rPr>
              <a:t>congrexprojects.com/2015-events/15a02/introduction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3" r="13472" b="47999"/>
          <a:stretch/>
        </p:blipFill>
        <p:spPr>
          <a:xfrm>
            <a:off x="231208" y="1191239"/>
            <a:ext cx="5143500" cy="2676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8" t="3336" r="11176" b="50000"/>
          <a:stretch/>
        </p:blipFill>
        <p:spPr>
          <a:xfrm>
            <a:off x="5577840" y="2702094"/>
            <a:ext cx="310896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Talk 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638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JWST Science Planning Timeline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What happens when?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Observing Programs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Proposal types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arly Release Science Program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JWST Science Planning Timeline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January 2015)</a:t>
            </a:r>
          </a:p>
        </p:txBody>
      </p:sp>
    </p:spTree>
    <p:extLst>
      <p:ext uri="{BB962C8B-B14F-4D97-AF65-F5344CB8AC3E}">
        <p14:creationId xmlns:p14="http://schemas.microsoft.com/office/powerpoint/2010/main" val="19905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January 2015)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874851" y="1265380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6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</a:t>
            </a:r>
            <a:r>
              <a:rPr lang="en-US" sz="2000" i="1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anuary 2015)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sp>
        <p:nvSpPr>
          <p:cNvPr id="42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546524" y="3363262"/>
            <a:ext cx="0" cy="914400"/>
          </a:xfrm>
          <a:prstGeom prst="line">
            <a:avLst/>
          </a:prstGeom>
          <a:ln w="38100" cmpd="sng">
            <a:solidFill>
              <a:srgbClr val="C7099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5405940" y="4305211"/>
            <a:ext cx="1733370" cy="7684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C70995"/>
                </a:solidFill>
                <a:latin typeface="Calibri"/>
                <a:cs typeface="Calibri"/>
              </a:rPr>
              <a:t>Early Release Observations (EROs)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74851" y="1265380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8"/>
          <p:cNvSpPr/>
          <p:nvPr/>
        </p:nvSpPr>
        <p:spPr>
          <a:xfrm>
            <a:off x="7304532" y="343220"/>
            <a:ext cx="576072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1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1" name="object 52"/>
          <p:cNvSpPr/>
          <p:nvPr/>
        </p:nvSpPr>
        <p:spPr>
          <a:xfrm>
            <a:off x="366712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bject 53"/>
          <p:cNvSpPr/>
          <p:nvPr/>
        </p:nvSpPr>
        <p:spPr>
          <a:xfrm>
            <a:off x="159807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3" name="object 54"/>
          <p:cNvSpPr/>
          <p:nvPr/>
        </p:nvSpPr>
        <p:spPr>
          <a:xfrm>
            <a:off x="1576451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5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56"/>
          <p:cNvSpPr/>
          <p:nvPr/>
        </p:nvSpPr>
        <p:spPr>
          <a:xfrm>
            <a:off x="27797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7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3998976" y="3067370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59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60"/>
          <p:cNvSpPr/>
          <p:nvPr/>
        </p:nvSpPr>
        <p:spPr>
          <a:xfrm>
            <a:off x="52133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61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62"/>
          <p:cNvSpPr/>
          <p:nvPr/>
        </p:nvSpPr>
        <p:spPr>
          <a:xfrm>
            <a:off x="6432550" y="3069021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70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71"/>
          <p:cNvSpPr/>
          <p:nvPr/>
        </p:nvSpPr>
        <p:spPr>
          <a:xfrm>
            <a:off x="7654925" y="3065719"/>
            <a:ext cx="1219200" cy="76200"/>
          </a:xfrm>
          <a:custGeom>
            <a:avLst/>
            <a:gdLst/>
            <a:ahLst/>
            <a:cxnLst/>
            <a:rect l="l" t="t" r="r" b="b"/>
            <a:pathLst>
              <a:path w="1219200" h="76200">
                <a:moveTo>
                  <a:pt x="0" y="76200"/>
                </a:moveTo>
                <a:lnTo>
                  <a:pt x="1219200" y="76200"/>
                </a:lnTo>
                <a:lnTo>
                  <a:pt x="1219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ln w="9525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12"/>
          <p:cNvSpPr txBox="1"/>
          <p:nvPr/>
        </p:nvSpPr>
        <p:spPr>
          <a:xfrm>
            <a:off x="366712" y="3065719"/>
            <a:ext cx="1212088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8" name="object 11"/>
          <p:cNvSpPr txBox="1"/>
          <p:nvPr/>
        </p:nvSpPr>
        <p:spPr>
          <a:xfrm>
            <a:off x="1578800" y="3065719"/>
            <a:ext cx="1211294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69" name="object 10"/>
          <p:cNvSpPr txBox="1"/>
          <p:nvPr/>
        </p:nvSpPr>
        <p:spPr>
          <a:xfrm>
            <a:off x="2790094" y="3065719"/>
            <a:ext cx="1208881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0" name="object 9"/>
          <p:cNvSpPr txBox="1"/>
          <p:nvPr/>
        </p:nvSpPr>
        <p:spPr>
          <a:xfrm>
            <a:off x="3998976" y="3065719"/>
            <a:ext cx="1219168" cy="76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1" name="object 8"/>
          <p:cNvSpPr txBox="1"/>
          <p:nvPr/>
        </p:nvSpPr>
        <p:spPr>
          <a:xfrm>
            <a:off x="5218144" y="3065719"/>
            <a:ext cx="121440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2" name="object 7"/>
          <p:cNvSpPr txBox="1"/>
          <p:nvPr/>
        </p:nvSpPr>
        <p:spPr>
          <a:xfrm>
            <a:off x="6432550" y="3065719"/>
            <a:ext cx="1219200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3" name="object 6"/>
          <p:cNvSpPr txBox="1"/>
          <p:nvPr/>
        </p:nvSpPr>
        <p:spPr>
          <a:xfrm>
            <a:off x="7651750" y="3065719"/>
            <a:ext cx="1222375" cy="76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75" name="object 4"/>
          <p:cNvSpPr txBox="1"/>
          <p:nvPr/>
        </p:nvSpPr>
        <p:spPr>
          <a:xfrm>
            <a:off x="5657850" y="2980851"/>
            <a:ext cx="12295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"/>
          <p:cNvSpPr txBox="1"/>
          <p:nvPr/>
        </p:nvSpPr>
        <p:spPr>
          <a:xfrm>
            <a:off x="8112125" y="2980851"/>
            <a:ext cx="1009650" cy="373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25"/>
          <p:cNvSpPr txBox="1"/>
          <p:nvPr/>
        </p:nvSpPr>
        <p:spPr>
          <a:xfrm>
            <a:off x="69633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19737" y="3228538"/>
            <a:ext cx="606166" cy="1131584"/>
          </a:xfrm>
          <a:prstGeom prst="star4">
            <a:avLst>
              <a:gd name="adj" fmla="val 1581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object 25"/>
          <p:cNvSpPr txBox="1"/>
          <p:nvPr/>
        </p:nvSpPr>
        <p:spPr>
          <a:xfrm>
            <a:off x="55465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25"/>
          <p:cNvSpPr txBox="1"/>
          <p:nvPr/>
        </p:nvSpPr>
        <p:spPr>
          <a:xfrm>
            <a:off x="3112950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25"/>
          <p:cNvSpPr txBox="1"/>
          <p:nvPr/>
        </p:nvSpPr>
        <p:spPr>
          <a:xfrm>
            <a:off x="1908021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76572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25"/>
          <p:cNvSpPr txBox="1"/>
          <p:nvPr/>
        </p:nvSpPr>
        <p:spPr>
          <a:xfrm>
            <a:off x="7988099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25"/>
          <p:cNvSpPr txBox="1"/>
          <p:nvPr/>
        </p:nvSpPr>
        <p:spPr>
          <a:xfrm>
            <a:off x="4332134" y="3210275"/>
            <a:ext cx="552853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535"/>
              </a:lnSpc>
              <a:spcBef>
                <a:spcPts val="76"/>
              </a:spcBef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</a:p>
          <a:p>
            <a:pPr marL="12700" algn="ctr">
              <a:lnSpc>
                <a:spcPts val="1535"/>
              </a:lnSpc>
              <a:spcBef>
                <a:spcPts val="76"/>
              </a:spcBef>
            </a:pPr>
            <a:endParaRPr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820" y="117836"/>
            <a:ext cx="55342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JWST Science Planning Timeline</a:t>
            </a:r>
          </a:p>
          <a:p>
            <a:pPr algn="ctr"/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(draft schedule as of </a:t>
            </a:r>
            <a:r>
              <a:rPr lang="en-US" sz="2000" i="1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anuary 2015)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2486510" y="1164918"/>
            <a:ext cx="0" cy="182880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bject 28"/>
          <p:cNvSpPr txBox="1"/>
          <p:nvPr/>
        </p:nvSpPr>
        <p:spPr>
          <a:xfrm>
            <a:off x="650156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proposals</a:t>
            </a:r>
          </a:p>
        </p:txBody>
      </p:sp>
      <p:sp>
        <p:nvSpPr>
          <p:cNvPr id="42" name="object 28"/>
          <p:cNvSpPr txBox="1"/>
          <p:nvPr/>
        </p:nvSpPr>
        <p:spPr>
          <a:xfrm>
            <a:off x="5657850" y="902685"/>
            <a:ext cx="1934859" cy="38678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commissioning (through 4/19)</a:t>
            </a:r>
            <a:endParaRPr lang="en-US" sz="2000" spc="4" dirty="0" smtClean="0">
              <a:solidFill>
                <a:schemeClr val="tx2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3762746" y="1164918"/>
            <a:ext cx="0" cy="1828800"/>
          </a:xfrm>
          <a:prstGeom prst="line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bject 28"/>
          <p:cNvSpPr txBox="1"/>
          <p:nvPr/>
        </p:nvSpPr>
        <p:spPr>
          <a:xfrm>
            <a:off x="1908987" y="1041186"/>
            <a:ext cx="1733370" cy="10132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GO CP</a:t>
            </a:r>
          </a:p>
          <a:p>
            <a:pPr algn="r">
              <a:spcBef>
                <a:spcPts val="76"/>
              </a:spcBef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2017Nov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16200000" flipH="1">
            <a:off x="5294412" y="1014745"/>
            <a:ext cx="0" cy="594360"/>
          </a:xfrm>
          <a:prstGeom prst="line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546524" y="3363262"/>
            <a:ext cx="0" cy="914400"/>
          </a:xfrm>
          <a:prstGeom prst="line">
            <a:avLst/>
          </a:prstGeom>
          <a:ln w="38100" cmpd="sng">
            <a:solidFill>
              <a:srgbClr val="C70995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bject 28"/>
          <p:cNvSpPr txBox="1"/>
          <p:nvPr/>
        </p:nvSpPr>
        <p:spPr>
          <a:xfrm>
            <a:off x="5405940" y="4305211"/>
            <a:ext cx="1733370" cy="7684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C70995"/>
                </a:solidFill>
                <a:latin typeface="Calibri"/>
                <a:cs typeface="Calibri"/>
              </a:rPr>
              <a:t>Early Release Observations (EROs)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619555" y="1276874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74851" y="1265380"/>
            <a:ext cx="0" cy="1645920"/>
          </a:xfrm>
          <a:prstGeom prst="line">
            <a:avLst/>
          </a:prstGeom>
          <a:ln w="38100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bject 28"/>
          <p:cNvSpPr txBox="1"/>
          <p:nvPr/>
        </p:nvSpPr>
        <p:spPr>
          <a:xfrm>
            <a:off x="4261449" y="4576322"/>
            <a:ext cx="1199115" cy="6132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76"/>
              </a:spcBef>
            </a:pPr>
            <a:r>
              <a:rPr lang="en-US" sz="1400" b="1" spc="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4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0" dirty="0" smtClean="0">
                <a:solidFill>
                  <a:schemeClr val="bg1"/>
                </a:solidFill>
                <a:latin typeface="Calibri"/>
                <a:cs typeface="Calibri"/>
              </a:rPr>
              <a:t>unch</a:t>
            </a:r>
            <a:endParaRPr lang="en-US" sz="2000" spc="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ts val="76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2018Oc</a:t>
            </a:r>
            <a:r>
              <a:rPr lang="en-US" sz="2000" spc="4" dirty="0" smtClean="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3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21531</TotalTime>
  <Words>2483</Words>
  <Application>Microsoft Office PowerPoint</Application>
  <PresentationFormat>On-screen Show (4:3)</PresentationFormat>
  <Paragraphs>496</Paragraphs>
  <Slides>37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JWST Science Policies</vt:lpstr>
      <vt:lpstr>Context</vt:lpstr>
      <vt:lpstr>JWST Advisory Committee </vt:lpstr>
      <vt:lpstr>Talk Outline</vt:lpstr>
      <vt:lpstr>JWST Science Planning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Observing Programs</vt:lpstr>
      <vt:lpstr>Observations</vt:lpstr>
      <vt:lpstr>Classes of Program</vt:lpstr>
      <vt:lpstr>How much GO time in Cycle 1?</vt:lpstr>
      <vt:lpstr>JWST Discovery Space</vt:lpstr>
      <vt:lpstr>JWST GO Program Types</vt:lpstr>
      <vt:lpstr>An Early Release Science program</vt:lpstr>
      <vt:lpstr>JWST &amp; the future of astrophysics </vt:lpstr>
      <vt:lpstr>JWST &amp; the future of astrophysics </vt:lpstr>
      <vt:lpstr>JWST &amp; the future of astrophysics </vt:lpstr>
      <vt:lpstr>PowerPoint Presentation</vt:lpstr>
      <vt:lpstr>PowerPoint Presentation</vt:lpstr>
      <vt:lpstr>JWST &amp; the future of astrophysics </vt:lpstr>
      <vt:lpstr>PowerPoint Presentation</vt:lpstr>
      <vt:lpstr>JWST &amp; the future of astrophysics </vt:lpstr>
      <vt:lpstr>PowerPoint Presentation</vt:lpstr>
      <vt:lpstr>An Early Release Science Program</vt:lpstr>
      <vt:lpstr>An Early Release Science Program</vt:lpstr>
      <vt:lpstr>Organising principles</vt:lpstr>
      <vt:lpstr>PowerPoint Presentation</vt:lpstr>
      <vt:lpstr>Next steps</vt:lpstr>
      <vt:lpstr>Summary </vt:lpstr>
      <vt:lpstr>Upcoming events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JWST Science Timeline:  Current Status</dc:title>
  <dc:creator>janice lee</dc:creator>
  <cp:lastModifiedBy>Neill Reid</cp:lastModifiedBy>
  <cp:revision>643</cp:revision>
  <dcterms:created xsi:type="dcterms:W3CDTF">2014-01-29T18:24:53Z</dcterms:created>
  <dcterms:modified xsi:type="dcterms:W3CDTF">2015-01-22T16:06:53Z</dcterms:modified>
</cp:coreProperties>
</file>