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67" r:id="rId3"/>
    <p:sldId id="260" r:id="rId4"/>
    <p:sldId id="257" r:id="rId5"/>
    <p:sldId id="259" r:id="rId6"/>
    <p:sldId id="258" r:id="rId7"/>
    <p:sldId id="261" r:id="rId8"/>
    <p:sldId id="263" r:id="rId9"/>
    <p:sldId id="262" r:id="rId10"/>
    <p:sldId id="264" r:id="rId11"/>
    <p:sldId id="265" r:id="rId12"/>
    <p:sldId id="266" r:id="rId13"/>
    <p:sldId id="268" r:id="rId14"/>
    <p:sldId id="269" r:id="rId15"/>
    <p:sldId id="270" r:id="rId16"/>
    <p:sldId id="274" r:id="rId17"/>
    <p:sldId id="276" r:id="rId18"/>
    <p:sldId id="275" r:id="rId19"/>
    <p:sldId id="271" r:id="rId20"/>
    <p:sldId id="282" r:id="rId21"/>
    <p:sldId id="289" r:id="rId22"/>
    <p:sldId id="294" r:id="rId23"/>
    <p:sldId id="290" r:id="rId24"/>
    <p:sldId id="278" r:id="rId25"/>
    <p:sldId id="279" r:id="rId26"/>
    <p:sldId id="280" r:id="rId27"/>
    <p:sldId id="284" r:id="rId28"/>
    <p:sldId id="292" r:id="rId29"/>
    <p:sldId id="291" r:id="rId30"/>
    <p:sldId id="283" r:id="rId31"/>
    <p:sldId id="301" r:id="rId32"/>
    <p:sldId id="295" r:id="rId33"/>
    <p:sldId id="300" r:id="rId34"/>
    <p:sldId id="296" r:id="rId35"/>
    <p:sldId id="297" r:id="rId36"/>
    <p:sldId id="287" r:id="rId37"/>
    <p:sldId id="298" r:id="rId38"/>
    <p:sldId id="286" r:id="rId39"/>
    <p:sldId id="29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0"/>
    <p:restoredTop sz="93382"/>
  </p:normalViewPr>
  <p:slideViewPr>
    <p:cSldViewPr snapToGrid="0">
      <p:cViewPr varScale="1">
        <p:scale>
          <a:sx n="63" d="100"/>
          <a:sy n="63" d="100"/>
        </p:scale>
        <p:origin x="1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84047-B42C-3D46-85FC-29654056D827}" type="datetimeFigureOut">
              <a:rPr lang="en-US" smtClean="0"/>
              <a:t>4/7/25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A3DD3-13B1-4140-BBBD-3889D338F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8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A3DD3-13B1-4140-BBBD-3889D338FD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0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51408-1309-EF08-3E5C-1925B7D4D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DDD146-13FE-B6D5-2D41-B8814FCD1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9CA54-237B-597F-9763-1736167C2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7ED5-04B9-BC4A-A3AD-79FD41D972C5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59617-30D3-D52F-9355-226F3890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EF068-C79F-6DB0-5C56-3E2DD637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478DE-314F-DF44-810D-FB7DB125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19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69D87-9FAC-05E3-1FA0-DBF6708FD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2B7418-9D15-6D25-C415-E35D16764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7644E-86B8-37F6-894E-85C7FE794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7ED5-04B9-BC4A-A3AD-79FD41D972C5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5FBCB-647D-6011-BA8F-D7AB7704A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4FD2A-B35D-76C4-120C-F780F6690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478DE-314F-DF44-810D-FB7DB125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05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75CBFE-B99C-73D7-0EDE-BE0641C4A3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F254CF-01A9-9909-BBDA-C33F886EA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3E92A-B27E-E72C-6D6F-B5A563419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7ED5-04B9-BC4A-A3AD-79FD41D972C5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DE098-AEE6-61A9-07CD-AC8EA6984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F7CE7-4920-74E6-09BD-B40B61E2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478DE-314F-DF44-810D-FB7DB125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90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C2E90-653E-5B18-5848-42E294F00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6DAED-BA9B-8524-EBF2-72CDE170C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1F1BC-DCA8-42DB-0B1D-C1DC7C9A3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7ED5-04B9-BC4A-A3AD-79FD41D972C5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BE897-34A3-100E-DC91-AF52A87B7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AC099-5A54-478D-4AFB-6C6B0784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478DE-314F-DF44-810D-FB7DB125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3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499FC-62F5-7178-92AE-73ED27605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F0363-9F40-EF8D-96FD-3C3B37337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EC557-8C35-2A45-DC79-6A06E4A5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7ED5-04B9-BC4A-A3AD-79FD41D972C5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B71C4-E878-AA4E-C275-B4B7A472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80A96-CC1C-9410-64AB-1F1E2EFF0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478DE-314F-DF44-810D-FB7DB125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74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BFBA9-CB6B-5849-7EF5-05BCB06A8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26C4-1619-A9BD-B634-2376DAE92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061E6-1C9E-6325-C33C-315CE272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6F431-EB12-6653-2C93-33DE4A05E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7ED5-04B9-BC4A-A3AD-79FD41D972C5}" type="datetimeFigureOut">
              <a:rPr lang="en-US" smtClean="0"/>
              <a:t>4/7/25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9FFFD-3C3F-CA44-A7BF-646AD1555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3D074-E012-567D-8D83-548E624EE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478DE-314F-DF44-810D-FB7DB125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9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D31CD-32FE-B383-595C-E0378B8CF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1FD66-C5DE-9526-CF56-B621E6BE3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94646-A80B-9D32-38EB-24870CFCC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908540-B628-0B24-8DB8-3721B0AAFC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9C36B9-B07E-58E3-4CA2-8B484487A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9E46BD-AFD5-536A-3F3A-4411DA93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7ED5-04B9-BC4A-A3AD-79FD41D972C5}" type="datetimeFigureOut">
              <a:rPr lang="en-US" smtClean="0"/>
              <a:t>4/7/25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10ECB3-0E4D-59A7-F9BE-F63E6308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37C4D2-B6F0-7011-4792-82390AAA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478DE-314F-DF44-810D-FB7DB125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B2-7513-5AFF-0B31-13EB7ABF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32C9AA-16B5-8D1C-D706-26EDE0B14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7ED5-04B9-BC4A-A3AD-79FD41D972C5}" type="datetimeFigureOut">
              <a:rPr lang="en-US" smtClean="0"/>
              <a:t>4/7/25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ED3D9D-62DB-3313-CB09-268CA27F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1625C-5B60-3A13-EE07-9E7241A7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478DE-314F-DF44-810D-FB7DB125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3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0F813A-E598-F0DE-1674-3BE45A357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7ED5-04B9-BC4A-A3AD-79FD41D972C5}" type="datetimeFigureOut">
              <a:rPr lang="en-US" smtClean="0"/>
              <a:t>4/7/25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E76DE0-D4E5-F371-9FED-0A41A60CD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DD5BD-DF11-9CBB-C164-1222A8AE1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478DE-314F-DF44-810D-FB7DB125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67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61F81-E4EB-9D91-173C-C998014DC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90759-4D10-E025-4621-71E9883DA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12263-FD53-EB33-BFDD-C32B5EAFC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189C6-4103-16BE-9968-D69F0014E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7ED5-04B9-BC4A-A3AD-79FD41D972C5}" type="datetimeFigureOut">
              <a:rPr lang="en-US" smtClean="0"/>
              <a:t>4/7/25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B4741B-B788-0994-375D-40E3D5131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13420-E4F2-4DA6-7CCB-E132F9223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478DE-314F-DF44-810D-FB7DB125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3A9E8-8560-B6CA-138C-8C37D3DD5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6EACFB-D6C7-EBFD-7642-70FFD54EF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08EE29-B916-607A-99E6-3AF4A0A38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142CD-F795-5CF3-874F-F6833EAB7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7ED5-04B9-BC4A-A3AD-79FD41D972C5}" type="datetimeFigureOut">
              <a:rPr lang="en-US" smtClean="0"/>
              <a:t>4/7/25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E33EE-B671-6E64-0459-2A184313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3B57F-A939-207A-F64D-00A98E433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478DE-314F-DF44-810D-FB7DB125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7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F0CC83-B148-2043-9B3E-4AD541312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BB78B-1827-F8C7-F403-6ED592835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0DF74-4763-2CC5-62FB-64270E7D1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47ED5-04B9-BC4A-A3AD-79FD41D972C5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47A33-7227-5671-DD3B-C21DB8538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393B8-0E4D-3970-CDF9-9191184FF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478DE-314F-DF44-810D-FB7DB125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C5509-8626-1D78-32C3-B168898CB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64675"/>
          </a:xfrm>
        </p:spPr>
        <p:txBody>
          <a:bodyPr/>
          <a:lstStyle/>
          <a:p>
            <a:r>
              <a:rPr lang="en-US" b="1" dirty="0" err="1"/>
              <a:t>Lecciones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Ingles para la Familia Vasquez-</a:t>
            </a:r>
            <a:r>
              <a:rPr lang="en-US" b="1" dirty="0" err="1"/>
              <a:t>Araoz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32160-136A-352C-1FA3-FB96175CB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58372" y="3602038"/>
            <a:ext cx="2109627" cy="475976"/>
          </a:xfrm>
        </p:spPr>
        <p:txBody>
          <a:bodyPr/>
          <a:lstStyle/>
          <a:p>
            <a:r>
              <a:rPr lang="en-US" b="1" dirty="0"/>
              <a:t>Jay Anderson</a:t>
            </a:r>
          </a:p>
        </p:txBody>
      </p:sp>
    </p:spTree>
    <p:extLst>
      <p:ext uri="{BB962C8B-B14F-4D97-AF65-F5344CB8AC3E}">
        <p14:creationId xmlns:p14="http://schemas.microsoft.com/office/powerpoint/2010/main" val="2625298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B9CDC-E72D-908D-A88D-07A761D06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88957" cy="1325563"/>
          </a:xfrm>
        </p:spPr>
        <p:txBody>
          <a:bodyPr/>
          <a:lstStyle/>
          <a:p>
            <a:r>
              <a:rPr lang="en-US" b="1" dirty="0" err="1"/>
              <a:t>Dificultades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20725-4CD0-9BC3-5AB3-472F6DD76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407"/>
            <a:ext cx="10515600" cy="474755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Articles:  a, an, the, [none]</a:t>
            </a:r>
          </a:p>
          <a:p>
            <a:r>
              <a:rPr lang="en-US" dirty="0"/>
              <a:t>“Uncountable” things:  </a:t>
            </a:r>
            <a:r>
              <a:rPr lang="en-US" dirty="0" err="1"/>
              <a:t>cosas</a:t>
            </a:r>
            <a:r>
              <a:rPr lang="en-US" dirty="0"/>
              <a:t> no </a:t>
            </a:r>
            <a:r>
              <a:rPr lang="en-US" dirty="0" err="1"/>
              <a:t>contables</a:t>
            </a:r>
            <a:endParaRPr lang="en-US" dirty="0"/>
          </a:p>
          <a:p>
            <a:pPr lvl="1"/>
            <a:r>
              <a:rPr lang="en-US" dirty="0"/>
              <a:t>Water, Energy, evidence, information</a:t>
            </a:r>
          </a:p>
          <a:p>
            <a:r>
              <a:rPr lang="en-US" dirty="0" err="1"/>
              <a:t>Sustantivos</a:t>
            </a:r>
            <a:r>
              <a:rPr lang="en-US" dirty="0"/>
              <a:t> </a:t>
            </a:r>
            <a:r>
              <a:rPr lang="en-US" dirty="0" err="1"/>
              <a:t>collectivos</a:t>
            </a:r>
            <a:r>
              <a:rPr lang="en-US" dirty="0"/>
              <a:t>:  “People are…”</a:t>
            </a:r>
          </a:p>
          <a:p>
            <a:r>
              <a:rPr lang="en-US" dirty="0"/>
              <a:t>Homonyms:</a:t>
            </a:r>
          </a:p>
          <a:p>
            <a:pPr lvl="1"/>
            <a:r>
              <a:rPr lang="en-US" dirty="0" err="1"/>
              <a:t>Mismo</a:t>
            </a:r>
            <a:r>
              <a:rPr lang="en-US" dirty="0"/>
              <a:t> </a:t>
            </a:r>
            <a:r>
              <a:rPr lang="en-US" dirty="0" err="1"/>
              <a:t>orthografia</a:t>
            </a:r>
            <a:r>
              <a:rPr lang="en-US" dirty="0"/>
              <a:t>, </a:t>
            </a:r>
            <a:r>
              <a:rPr lang="en-US" dirty="0" err="1"/>
              <a:t>pronunciacion</a:t>
            </a:r>
            <a:r>
              <a:rPr lang="en-US" dirty="0"/>
              <a:t> </a:t>
            </a:r>
            <a:r>
              <a:rPr lang="en-US" dirty="0" err="1"/>
              <a:t>diferente</a:t>
            </a:r>
            <a:endParaRPr lang="en-US" dirty="0"/>
          </a:p>
          <a:p>
            <a:pPr lvl="1"/>
            <a:r>
              <a:rPr lang="en-US" dirty="0" err="1"/>
              <a:t>Mismo</a:t>
            </a:r>
            <a:r>
              <a:rPr lang="en-US" dirty="0"/>
              <a:t> </a:t>
            </a:r>
            <a:r>
              <a:rPr lang="en-US" dirty="0" err="1"/>
              <a:t>pronunciacion</a:t>
            </a:r>
            <a:r>
              <a:rPr lang="en-US" dirty="0"/>
              <a:t>, </a:t>
            </a:r>
            <a:r>
              <a:rPr lang="en-US" dirty="0" err="1"/>
              <a:t>orthografia</a:t>
            </a:r>
            <a:r>
              <a:rPr lang="en-US" dirty="0"/>
              <a:t> </a:t>
            </a:r>
            <a:r>
              <a:rPr lang="en-US" dirty="0" err="1"/>
              <a:t>differente</a:t>
            </a:r>
            <a:endParaRPr lang="en-US" dirty="0"/>
          </a:p>
          <a:p>
            <a:pPr lvl="1"/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idoma</a:t>
            </a:r>
            <a:r>
              <a:rPr lang="en-US" dirty="0"/>
              <a:t> de origin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mismo</a:t>
            </a:r>
            <a:r>
              <a:rPr lang="en-US" dirty="0"/>
              <a:t> </a:t>
            </a:r>
            <a:r>
              <a:rPr lang="en-US" dirty="0" err="1"/>
              <a:t>reglas</a:t>
            </a:r>
            <a:r>
              <a:rPr lang="en-US" dirty="0"/>
              <a:t>:</a:t>
            </a:r>
          </a:p>
          <a:p>
            <a:pPr lvl="2"/>
            <a:r>
              <a:rPr lang="en-US" dirty="0" err="1"/>
              <a:t>Combinaciones</a:t>
            </a:r>
            <a:r>
              <a:rPr lang="en-US" dirty="0"/>
              <a:t> de </a:t>
            </a:r>
            <a:r>
              <a:rPr lang="en-US" dirty="0" err="1"/>
              <a:t>letras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un son</a:t>
            </a:r>
          </a:p>
          <a:p>
            <a:pPr lvl="2"/>
            <a:r>
              <a:rPr lang="en-US" dirty="0">
                <a:sym typeface="Wingdings" pitchFamily="2" charset="2"/>
              </a:rPr>
              <a:t>Light, bright, tight  “a[</a:t>
            </a:r>
            <a:r>
              <a:rPr lang="en-US" dirty="0" err="1">
                <a:sym typeface="Wingdings" pitchFamily="2" charset="2"/>
              </a:rPr>
              <a:t>i</a:t>
            </a:r>
            <a:r>
              <a:rPr lang="en-US" dirty="0">
                <a:sym typeface="Wingdings" pitchFamily="2" charset="2"/>
              </a:rPr>
              <a:t>]t”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Hay </a:t>
            </a:r>
            <a:r>
              <a:rPr lang="en-US" dirty="0" err="1">
                <a:solidFill>
                  <a:srgbClr val="FF0000"/>
                </a:solidFill>
              </a:rPr>
              <a:t>competiciones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grandes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orthografia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ingles para </a:t>
            </a:r>
            <a:r>
              <a:rPr lang="en-US" dirty="0" err="1">
                <a:solidFill>
                  <a:srgbClr val="FF0000"/>
                </a:solidFill>
              </a:rPr>
              <a:t>niños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  <a:p>
            <a:r>
              <a:rPr lang="en-US" dirty="0" err="1"/>
              <a:t>Muchas</a:t>
            </a:r>
            <a:r>
              <a:rPr lang="en-US" dirty="0"/>
              <a:t> </a:t>
            </a:r>
            <a:r>
              <a:rPr lang="en-US" dirty="0" err="1"/>
              <a:t>contraciones</a:t>
            </a:r>
            <a:r>
              <a:rPr lang="en-US" dirty="0"/>
              <a:t>:  </a:t>
            </a:r>
          </a:p>
          <a:p>
            <a:pPr lvl="1"/>
            <a:r>
              <a:rPr lang="en-US" dirty="0" err="1"/>
              <a:t>Español</a:t>
            </a:r>
            <a:r>
              <a:rPr lang="en-US" dirty="0"/>
              <a:t>: solo 2:  de +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del, a +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al</a:t>
            </a:r>
            <a:endParaRPr lang="en-US" dirty="0"/>
          </a:p>
          <a:p>
            <a:pPr lvl="1"/>
            <a:r>
              <a:rPr lang="en-US" dirty="0" err="1"/>
              <a:t>Inglés</a:t>
            </a:r>
            <a:r>
              <a:rPr lang="en-US" dirty="0"/>
              <a:t>:  </a:t>
            </a:r>
            <a:r>
              <a:rPr lang="en-US" dirty="0" err="1"/>
              <a:t>muchas</a:t>
            </a:r>
            <a:r>
              <a:rPr lang="en-US" dirty="0"/>
              <a:t>!</a:t>
            </a:r>
          </a:p>
          <a:p>
            <a:pPr lvl="2"/>
            <a:r>
              <a:rPr lang="en-US" dirty="0"/>
              <a:t>It is </a:t>
            </a:r>
            <a:r>
              <a:rPr lang="en-US" dirty="0">
                <a:sym typeface="Wingdings" pitchFamily="2" charset="2"/>
              </a:rPr>
              <a:t> it’s ; he is  he’s</a:t>
            </a:r>
          </a:p>
          <a:p>
            <a:pPr lvl="2"/>
            <a:r>
              <a:rPr lang="en-US" dirty="0">
                <a:sym typeface="Wingdings" pitchFamily="2" charset="2"/>
              </a:rPr>
              <a:t>you are  you’re ; what is  what’s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34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EE4BF-01C3-6E32-6CA7-F5FA5FF3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52" y="184260"/>
            <a:ext cx="3497180" cy="1325563"/>
          </a:xfrm>
        </p:spPr>
        <p:txBody>
          <a:bodyPr/>
          <a:lstStyle/>
          <a:p>
            <a:r>
              <a:rPr lang="en-US" b="1" dirty="0" err="1"/>
              <a:t>Sobrecarga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2F4F8-8486-0C83-A499-2952AEB14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091" y="3123637"/>
            <a:ext cx="6960339" cy="3349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12E662-2AFD-1090-7EBB-BCEFE1BAF30D}"/>
              </a:ext>
            </a:extLst>
          </p:cNvPr>
          <p:cNvSpPr txBox="1"/>
          <p:nvPr/>
        </p:nvSpPr>
        <p:spPr>
          <a:xfrm>
            <a:off x="10080681" y="563969"/>
            <a:ext cx="16921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</a:t>
            </a:r>
          </a:p>
          <a:p>
            <a:r>
              <a:rPr lang="en-US" dirty="0"/>
              <a:t>on</a:t>
            </a:r>
          </a:p>
          <a:p>
            <a:r>
              <a:rPr lang="en-US" dirty="0"/>
              <a:t>at</a:t>
            </a:r>
          </a:p>
          <a:p>
            <a:r>
              <a:rPr lang="en-US" dirty="0"/>
              <a:t>to</a:t>
            </a:r>
          </a:p>
          <a:p>
            <a:r>
              <a:rPr lang="en-US" dirty="0"/>
              <a:t>into</a:t>
            </a:r>
          </a:p>
          <a:p>
            <a:r>
              <a:rPr lang="en-US" dirty="0"/>
              <a:t>for</a:t>
            </a:r>
          </a:p>
          <a:p>
            <a:r>
              <a:rPr lang="en-US" dirty="0"/>
              <a:t>by</a:t>
            </a:r>
          </a:p>
          <a:p>
            <a:r>
              <a:rPr lang="en-US" dirty="0"/>
              <a:t>about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C48BCD3-325D-8292-1DA0-4B84BBEBB5B8}"/>
              </a:ext>
            </a:extLst>
          </p:cNvPr>
          <p:cNvCxnSpPr>
            <a:cxnSpLocks/>
          </p:cNvCxnSpPr>
          <p:nvPr/>
        </p:nvCxnSpPr>
        <p:spPr>
          <a:xfrm flipV="1">
            <a:off x="9378225" y="719024"/>
            <a:ext cx="706226" cy="103674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D967047-CC29-B984-BB85-1A9C653E246D}"/>
              </a:ext>
            </a:extLst>
          </p:cNvPr>
          <p:cNvCxnSpPr>
            <a:cxnSpLocks/>
          </p:cNvCxnSpPr>
          <p:nvPr/>
        </p:nvCxnSpPr>
        <p:spPr>
          <a:xfrm flipV="1">
            <a:off x="9378225" y="1023824"/>
            <a:ext cx="722981" cy="73194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F41967F-EF78-D959-FFF2-EF15C99182BA}"/>
              </a:ext>
            </a:extLst>
          </p:cNvPr>
          <p:cNvCxnSpPr>
            <a:cxnSpLocks/>
          </p:cNvCxnSpPr>
          <p:nvPr/>
        </p:nvCxnSpPr>
        <p:spPr>
          <a:xfrm flipV="1">
            <a:off x="9378225" y="1312238"/>
            <a:ext cx="739736" cy="44353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6E6F4ED-A507-D05F-8F86-C7E69FCBA623}"/>
              </a:ext>
            </a:extLst>
          </p:cNvPr>
          <p:cNvCxnSpPr>
            <a:cxnSpLocks/>
          </p:cNvCxnSpPr>
          <p:nvPr/>
        </p:nvCxnSpPr>
        <p:spPr>
          <a:xfrm flipV="1">
            <a:off x="9378225" y="1533465"/>
            <a:ext cx="731358" cy="22230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B9DD953-A9FE-FCDC-46FE-A39E17AEE8EE}"/>
              </a:ext>
            </a:extLst>
          </p:cNvPr>
          <p:cNvCxnSpPr>
            <a:cxnSpLocks/>
          </p:cNvCxnSpPr>
          <p:nvPr/>
        </p:nvCxnSpPr>
        <p:spPr>
          <a:xfrm>
            <a:off x="9378225" y="1755772"/>
            <a:ext cx="710415" cy="824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F01491E-A807-2E43-8806-9919DE68918C}"/>
              </a:ext>
            </a:extLst>
          </p:cNvPr>
          <p:cNvCxnSpPr>
            <a:cxnSpLocks/>
          </p:cNvCxnSpPr>
          <p:nvPr/>
        </p:nvCxnSpPr>
        <p:spPr>
          <a:xfrm>
            <a:off x="9374455" y="1755772"/>
            <a:ext cx="706226" cy="3407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FBC740C-60E1-D0EC-390C-943481D2BBB6}"/>
              </a:ext>
            </a:extLst>
          </p:cNvPr>
          <p:cNvCxnSpPr>
            <a:cxnSpLocks/>
          </p:cNvCxnSpPr>
          <p:nvPr/>
        </p:nvCxnSpPr>
        <p:spPr>
          <a:xfrm>
            <a:off x="9378225" y="1755772"/>
            <a:ext cx="716698" cy="63992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17188F7-8954-90A3-4DE6-ED184D48FA0A}"/>
              </a:ext>
            </a:extLst>
          </p:cNvPr>
          <p:cNvCxnSpPr>
            <a:cxnSpLocks/>
          </p:cNvCxnSpPr>
          <p:nvPr/>
        </p:nvCxnSpPr>
        <p:spPr>
          <a:xfrm>
            <a:off x="9378225" y="1755772"/>
            <a:ext cx="722981" cy="8958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4D06EC1-F00F-85CC-F17F-F25A0F299305}"/>
              </a:ext>
            </a:extLst>
          </p:cNvPr>
          <p:cNvSpPr txBox="1"/>
          <p:nvPr/>
        </p:nvSpPr>
        <p:spPr>
          <a:xfrm>
            <a:off x="3339610" y="2050660"/>
            <a:ext cx="93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be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52F67A-9B7F-58BD-0BCA-91FF21CA558B}"/>
              </a:ext>
            </a:extLst>
          </p:cNvPr>
          <p:cNvSpPr txBox="1"/>
          <p:nvPr/>
        </p:nvSpPr>
        <p:spPr>
          <a:xfrm>
            <a:off x="8801757" y="1457091"/>
            <a:ext cx="551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6"/>
                </a:solidFill>
              </a:rPr>
              <a:t>en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92F032-F102-E029-6EEA-DDFFDF19295D}"/>
              </a:ext>
            </a:extLst>
          </p:cNvPr>
          <p:cNvSpPr txBox="1"/>
          <p:nvPr/>
        </p:nvSpPr>
        <p:spPr>
          <a:xfrm>
            <a:off x="1282312" y="1996234"/>
            <a:ext cx="652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accent6"/>
                </a:solidFill>
              </a:rPr>
              <a:t>estar</a:t>
            </a:r>
            <a:endParaRPr lang="en-US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ser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59C55AF-DDB0-0C2F-0E0D-B351A1E56921}"/>
              </a:ext>
            </a:extLst>
          </p:cNvPr>
          <p:cNvCxnSpPr>
            <a:cxnSpLocks/>
          </p:cNvCxnSpPr>
          <p:nvPr/>
        </p:nvCxnSpPr>
        <p:spPr>
          <a:xfrm flipH="1" flipV="1">
            <a:off x="2276748" y="2212271"/>
            <a:ext cx="947995" cy="996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0C73121-A14B-BC46-7209-826B1D5016E8}"/>
              </a:ext>
            </a:extLst>
          </p:cNvPr>
          <p:cNvCxnSpPr>
            <a:cxnSpLocks/>
          </p:cNvCxnSpPr>
          <p:nvPr/>
        </p:nvCxnSpPr>
        <p:spPr>
          <a:xfrm flipH="1">
            <a:off x="2276748" y="2319399"/>
            <a:ext cx="947995" cy="16248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0A14712-E443-865C-4544-61DBB2786C90}"/>
              </a:ext>
            </a:extLst>
          </p:cNvPr>
          <p:cNvSpPr txBox="1"/>
          <p:nvPr/>
        </p:nvSpPr>
        <p:spPr>
          <a:xfrm>
            <a:off x="5037091" y="2897297"/>
            <a:ext cx="181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Google Translate: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C5CD8A-AF3E-D04B-BB94-7314E7C527F6}"/>
              </a:ext>
            </a:extLst>
          </p:cNvPr>
          <p:cNvSpPr txBox="1"/>
          <p:nvPr/>
        </p:nvSpPr>
        <p:spPr>
          <a:xfrm>
            <a:off x="5037091" y="3437678"/>
            <a:ext cx="481914" cy="369332"/>
          </a:xfrm>
          <a:prstGeom prst="rect">
            <a:avLst/>
          </a:prstGeom>
          <a:solidFill>
            <a:srgbClr val="00B05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181788-026C-B727-B680-9062512AE7E3}"/>
              </a:ext>
            </a:extLst>
          </p:cNvPr>
          <p:cNvSpPr txBox="1"/>
          <p:nvPr/>
        </p:nvSpPr>
        <p:spPr>
          <a:xfrm>
            <a:off x="1306838" y="3031693"/>
            <a:ext cx="603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para</a:t>
            </a:r>
          </a:p>
          <a:p>
            <a:pPr algn="ctr"/>
            <a:r>
              <a:rPr lang="en-US" dirty="0" err="1">
                <a:solidFill>
                  <a:srgbClr val="92D050"/>
                </a:solidFill>
              </a:rPr>
              <a:t>por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A58E3C-54DE-8D18-1B61-48D1256A17FE}"/>
              </a:ext>
            </a:extLst>
          </p:cNvPr>
          <p:cNvSpPr txBox="1"/>
          <p:nvPr/>
        </p:nvSpPr>
        <p:spPr>
          <a:xfrm>
            <a:off x="3356083" y="3080393"/>
            <a:ext cx="600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793D3F5-4DED-1A1A-EB5C-EB17A62E859F}"/>
              </a:ext>
            </a:extLst>
          </p:cNvPr>
          <p:cNvCxnSpPr>
            <a:cxnSpLocks/>
          </p:cNvCxnSpPr>
          <p:nvPr/>
        </p:nvCxnSpPr>
        <p:spPr>
          <a:xfrm flipH="1" flipV="1">
            <a:off x="2293221" y="3242004"/>
            <a:ext cx="947995" cy="996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FD3E95-EE12-BFBB-C84F-C38DBD642495}"/>
              </a:ext>
            </a:extLst>
          </p:cNvPr>
          <p:cNvCxnSpPr>
            <a:cxnSpLocks/>
          </p:cNvCxnSpPr>
          <p:nvPr/>
        </p:nvCxnSpPr>
        <p:spPr>
          <a:xfrm flipH="1">
            <a:off x="2293221" y="3349132"/>
            <a:ext cx="947995" cy="16248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7936900-7096-92F7-7929-3E1B2D545DCE}"/>
              </a:ext>
            </a:extLst>
          </p:cNvPr>
          <p:cNvSpPr txBox="1"/>
          <p:nvPr/>
        </p:nvSpPr>
        <p:spPr>
          <a:xfrm>
            <a:off x="857049" y="1331709"/>
            <a:ext cx="3793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Mas facile para </a:t>
            </a:r>
            <a:r>
              <a:rPr lang="en-US" sz="3600" b="1" dirty="0" err="1"/>
              <a:t>ti</a:t>
            </a:r>
            <a:r>
              <a:rPr lang="en-US" sz="3600" b="1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2F634-0957-C32E-6B63-52C8EA635608}"/>
              </a:ext>
            </a:extLst>
          </p:cNvPr>
          <p:cNvSpPr txBox="1"/>
          <p:nvPr/>
        </p:nvSpPr>
        <p:spPr>
          <a:xfrm>
            <a:off x="5059189" y="1294865"/>
            <a:ext cx="2815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Mas </a:t>
            </a:r>
            <a:r>
              <a:rPr lang="en-US" sz="3600" b="1" dirty="0" err="1"/>
              <a:t>difícile</a:t>
            </a:r>
            <a:r>
              <a:rPr lang="en-US" sz="36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83315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50063-A690-3C2A-BCE8-DCA82CD6D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Consejo</a:t>
            </a:r>
            <a:r>
              <a:rPr lang="en-US" b="1" dirty="0"/>
              <a:t>: </a:t>
            </a:r>
            <a:r>
              <a:rPr lang="en-US" b="1" dirty="0" err="1"/>
              <a:t>sé</a:t>
            </a:r>
            <a:r>
              <a:rPr lang="en-US" b="1" dirty="0"/>
              <a:t> </a:t>
            </a:r>
            <a:r>
              <a:rPr lang="en-US" b="1" dirty="0" err="1"/>
              <a:t>perezoso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5FE02-9DA8-3D27-8ACC-DED131F11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36476" cy="4351338"/>
          </a:xfrm>
        </p:spPr>
        <p:txBody>
          <a:bodyPr/>
          <a:lstStyle/>
          <a:p>
            <a:r>
              <a:rPr lang="en-US" dirty="0" err="1"/>
              <a:t>Sonidos</a:t>
            </a:r>
            <a:r>
              <a:rPr lang="en-US" dirty="0"/>
              <a:t> </a:t>
            </a:r>
            <a:r>
              <a:rPr lang="en-US" dirty="0" err="1"/>
              <a:t>neutros</a:t>
            </a:r>
            <a:r>
              <a:rPr lang="en-US" dirty="0"/>
              <a:t> : “</a:t>
            </a:r>
            <a:r>
              <a:rPr lang="en-US" dirty="0" err="1"/>
              <a:t>Ə</a:t>
            </a:r>
            <a:r>
              <a:rPr lang="en-US" dirty="0"/>
              <a:t>”  (schwa)</a:t>
            </a:r>
          </a:p>
          <a:p>
            <a:pPr lvl="1"/>
            <a:r>
              <a:rPr lang="en-US" dirty="0"/>
              <a:t>a:   uh</a:t>
            </a:r>
          </a:p>
          <a:p>
            <a:pPr lvl="1"/>
            <a:r>
              <a:rPr lang="en-US" dirty="0"/>
              <a:t>the:  </a:t>
            </a:r>
            <a:r>
              <a:rPr lang="en-US" dirty="0" err="1"/>
              <a:t>thuh</a:t>
            </a:r>
            <a:endParaRPr lang="en-US" dirty="0"/>
          </a:p>
          <a:p>
            <a:r>
              <a:rPr lang="en-US" dirty="0" err="1"/>
              <a:t>Tragarse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finales de las palabras</a:t>
            </a:r>
          </a:p>
          <a:p>
            <a:pPr lvl="1"/>
            <a:r>
              <a:rPr lang="en-US" dirty="0"/>
              <a:t>Fred (”d” </a:t>
            </a:r>
            <a:r>
              <a:rPr lang="en-US" dirty="0" err="1"/>
              <a:t>casí</a:t>
            </a:r>
            <a:r>
              <a:rPr lang="en-US" dirty="0"/>
              <a:t> no </a:t>
            </a:r>
            <a:r>
              <a:rPr lang="en-US" dirty="0" err="1"/>
              <a:t>pronunciado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Sing (”ng” </a:t>
            </a:r>
            <a:r>
              <a:rPr lang="en-US" dirty="0" err="1"/>
              <a:t>casí</a:t>
            </a:r>
            <a:r>
              <a:rPr lang="en-US" dirty="0"/>
              <a:t> no </a:t>
            </a:r>
            <a:r>
              <a:rPr lang="en-US" dirty="0" err="1"/>
              <a:t>pronunciado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Dificil</a:t>
            </a:r>
            <a:r>
              <a:rPr lang="en-US" dirty="0"/>
              <a:t>:  </a:t>
            </a:r>
          </a:p>
          <a:p>
            <a:pPr lvl="2"/>
            <a:r>
              <a:rPr lang="en-US" dirty="0"/>
              <a:t>can ≠ can’t  (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sutil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do ≠ don’t  (mas </a:t>
            </a:r>
            <a:r>
              <a:rPr lang="en-US" dirty="0" err="1"/>
              <a:t>facíl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00328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6D4BF-9DE5-6BBF-4CFA-E5755840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51" y="68395"/>
            <a:ext cx="10515600" cy="1325563"/>
          </a:xfrm>
        </p:spPr>
        <p:txBody>
          <a:bodyPr/>
          <a:lstStyle/>
          <a:p>
            <a:r>
              <a:rPr lang="en-US" b="1" dirty="0"/>
              <a:t>2024.11.10:  </a:t>
            </a:r>
            <a:r>
              <a:rPr lang="en-US" b="1" dirty="0" err="1"/>
              <a:t>Repaso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DE1F9-6BB6-4465-C0C1-67936190D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51" y="1111466"/>
            <a:ext cx="10515600" cy="5689403"/>
          </a:xfrm>
        </p:spPr>
        <p:txBody>
          <a:bodyPr/>
          <a:lstStyle/>
          <a:p>
            <a:r>
              <a:rPr lang="en-US" dirty="0"/>
              <a:t>Ingles:  </a:t>
            </a:r>
            <a:r>
              <a:rPr lang="en-US" dirty="0" err="1"/>
              <a:t>origen</a:t>
            </a:r>
            <a:r>
              <a:rPr lang="en-US" dirty="0"/>
              <a:t>:  hay </a:t>
            </a:r>
            <a:r>
              <a:rPr lang="en-US" dirty="0" err="1"/>
              <a:t>muchos</a:t>
            </a:r>
            <a:r>
              <a:rPr lang="en-US" dirty="0"/>
              <a:t> padres</a:t>
            </a:r>
          </a:p>
          <a:p>
            <a:r>
              <a:rPr lang="en-US" b="1" dirty="0"/>
              <a:t>Mas Facile:</a:t>
            </a:r>
          </a:p>
          <a:p>
            <a:pPr lvl="1"/>
            <a:r>
              <a:rPr lang="en-US" b="1" dirty="0" err="1"/>
              <a:t>Gramática</a:t>
            </a:r>
            <a:r>
              <a:rPr lang="en-US" dirty="0"/>
              <a:t>:  </a:t>
            </a:r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conjugaciones</a:t>
            </a:r>
            <a:endParaRPr lang="en-US" dirty="0"/>
          </a:p>
          <a:p>
            <a:pPr lvl="1"/>
            <a:r>
              <a:rPr lang="en-US" b="1" dirty="0"/>
              <a:t>Orden de las palabras</a:t>
            </a:r>
            <a:r>
              <a:rPr lang="en-US" dirty="0"/>
              <a:t> mas </a:t>
            </a:r>
            <a:r>
              <a:rPr lang="en-US" dirty="0" err="1"/>
              <a:t>importante</a:t>
            </a:r>
            <a:endParaRPr lang="en-US" dirty="0"/>
          </a:p>
          <a:p>
            <a:r>
              <a:rPr lang="en-US" b="1" dirty="0"/>
              <a:t>Mas </a:t>
            </a:r>
            <a:r>
              <a:rPr lang="en-US" b="1" dirty="0" err="1"/>
              <a:t>Dificil</a:t>
            </a:r>
            <a:r>
              <a:rPr lang="en-US" b="1" dirty="0"/>
              <a:t>:</a:t>
            </a:r>
          </a:p>
          <a:p>
            <a:pPr lvl="1"/>
            <a:r>
              <a:rPr lang="en-US" b="1" dirty="0" err="1"/>
              <a:t>Orthografia</a:t>
            </a:r>
            <a:r>
              <a:rPr lang="en-US" dirty="0"/>
              <a:t>:  </a:t>
            </a:r>
            <a:r>
              <a:rPr lang="en-US" dirty="0" err="1"/>
              <a:t>complicada</a:t>
            </a:r>
            <a:r>
              <a:rPr lang="en-US" dirty="0"/>
              <a:t>, </a:t>
            </a:r>
            <a:r>
              <a:rPr lang="en-US" dirty="0" err="1"/>
              <a:t>memorización</a:t>
            </a:r>
            <a:endParaRPr lang="en-US" dirty="0"/>
          </a:p>
          <a:p>
            <a:pPr lvl="1"/>
            <a:r>
              <a:rPr lang="en-US" b="1" dirty="0"/>
              <a:t>Pronunciation</a:t>
            </a:r>
            <a:r>
              <a:rPr lang="en-US" dirty="0"/>
              <a:t>:  </a:t>
            </a:r>
          </a:p>
          <a:p>
            <a:pPr lvl="2"/>
            <a:r>
              <a:rPr lang="en-US" dirty="0" err="1"/>
              <a:t>busca</a:t>
            </a:r>
            <a:r>
              <a:rPr lang="en-US" dirty="0"/>
              <a:t> </a:t>
            </a:r>
            <a:r>
              <a:rPr lang="en-US" dirty="0" err="1"/>
              <a:t>patrones</a:t>
            </a:r>
            <a:r>
              <a:rPr lang="en-US" dirty="0"/>
              <a:t>/</a:t>
            </a:r>
            <a:r>
              <a:rPr lang="en-US" dirty="0" err="1"/>
              <a:t>combinaciones</a:t>
            </a:r>
            <a:endParaRPr lang="en-US" dirty="0"/>
          </a:p>
          <a:p>
            <a:pPr lvl="2"/>
            <a:r>
              <a:rPr lang="en-US" dirty="0" err="1"/>
              <a:t>muchos</a:t>
            </a:r>
            <a:r>
              <a:rPr lang="en-US" dirty="0"/>
              <a:t> </a:t>
            </a:r>
            <a:r>
              <a:rPr lang="en-US" dirty="0" err="1"/>
              <a:t>diptongos</a:t>
            </a:r>
            <a:r>
              <a:rPr lang="en-US" dirty="0"/>
              <a:t>,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vocale</a:t>
            </a:r>
            <a:r>
              <a:rPr lang="en-US" dirty="0"/>
              <a:t> </a:t>
            </a:r>
            <a:r>
              <a:rPr lang="en-US" dirty="0" err="1"/>
              <a:t>tiene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"corte" y "largo" y a </a:t>
            </a:r>
            <a:r>
              <a:rPr lang="en-US" dirty="0" err="1"/>
              <a:t>veces</a:t>
            </a:r>
            <a:r>
              <a:rPr lang="en-US" dirty="0"/>
              <a:t> "alternativo"</a:t>
            </a:r>
          </a:p>
          <a:p>
            <a:pPr lvl="2"/>
            <a:r>
              <a:rPr lang="en-US" dirty="0"/>
              <a:t>hay </a:t>
            </a:r>
            <a:r>
              <a:rPr lang="en-US" dirty="0" err="1"/>
              <a:t>reglas</a:t>
            </a:r>
            <a:r>
              <a:rPr lang="en-US" dirty="0"/>
              <a:t>, pero hay </a:t>
            </a:r>
            <a:r>
              <a:rPr lang="en-US" dirty="0" err="1"/>
              <a:t>tambien</a:t>
            </a:r>
            <a:r>
              <a:rPr lang="en-US" dirty="0"/>
              <a:t> </a:t>
            </a:r>
            <a:r>
              <a:rPr lang="en-US" dirty="0" err="1"/>
              <a:t>excepciones</a:t>
            </a:r>
            <a:endParaRPr lang="en-US" dirty="0"/>
          </a:p>
          <a:p>
            <a:r>
              <a:rPr lang="en-US" b="1" dirty="0"/>
              <a:t>Nuestro </a:t>
            </a:r>
            <a:r>
              <a:rPr lang="en-US" b="1" dirty="0" err="1"/>
              <a:t>Foco</a:t>
            </a:r>
            <a:endParaRPr lang="en-US" b="1" dirty="0"/>
          </a:p>
          <a:p>
            <a:pPr lvl="1"/>
            <a:r>
              <a:rPr lang="en-US" dirty="0" err="1"/>
              <a:t>vocabulario</a:t>
            </a:r>
            <a:endParaRPr lang="en-US" dirty="0"/>
          </a:p>
          <a:p>
            <a:pPr lvl="1"/>
            <a:r>
              <a:rPr lang="en-US" dirty="0" err="1"/>
              <a:t>orden</a:t>
            </a:r>
            <a:r>
              <a:rPr lang="en-US" dirty="0"/>
              <a:t> de palabras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9634F-A1B4-3D96-C2EA-87AD1EEC7C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31"/>
          <a:stretch/>
        </p:blipFill>
        <p:spPr>
          <a:xfrm>
            <a:off x="6317673" y="2393734"/>
            <a:ext cx="5874327" cy="44071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EA76CA-08ED-FE89-F03C-1CF153670900}"/>
              </a:ext>
            </a:extLst>
          </p:cNvPr>
          <p:cNvSpPr txBox="1"/>
          <p:nvPr/>
        </p:nvSpPr>
        <p:spPr>
          <a:xfrm>
            <a:off x="7218218" y="249160"/>
            <a:ext cx="1468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 </a:t>
            </a:r>
            <a:r>
              <a:rPr lang="en-US" dirty="0">
                <a:solidFill>
                  <a:srgbClr val="0070C0"/>
                </a:solidFill>
              </a:rPr>
              <a:t>Aleman</a:t>
            </a:r>
          </a:p>
          <a:p>
            <a:r>
              <a:rPr lang="en-US" dirty="0"/>
              <a:t>2.  </a:t>
            </a:r>
            <a:r>
              <a:rPr lang="en-US" dirty="0">
                <a:solidFill>
                  <a:srgbClr val="FFC000"/>
                </a:solidFill>
              </a:rPr>
              <a:t>Frances</a:t>
            </a:r>
          </a:p>
          <a:p>
            <a:r>
              <a:rPr lang="en-US" dirty="0"/>
              <a:t>3.  </a:t>
            </a:r>
            <a:r>
              <a:rPr lang="en-US" dirty="0" err="1">
                <a:solidFill>
                  <a:srgbClr val="92D050"/>
                </a:solidFill>
              </a:rPr>
              <a:t>Celtica</a:t>
            </a:r>
            <a:endParaRPr lang="en-US" dirty="0">
              <a:solidFill>
                <a:srgbClr val="92D050"/>
              </a:solidFill>
            </a:endParaRPr>
          </a:p>
          <a:p>
            <a:r>
              <a:rPr lang="en-US" dirty="0"/>
              <a:t>4.  </a:t>
            </a:r>
            <a:r>
              <a:rPr lang="en-US" dirty="0" err="1">
                <a:solidFill>
                  <a:srgbClr val="7030A0"/>
                </a:solidFill>
              </a:rPr>
              <a:t>Griega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F2C90C-C702-96E7-29F5-6F00A3238BE8}"/>
              </a:ext>
            </a:extLst>
          </p:cNvPr>
          <p:cNvCxnSpPr/>
          <p:nvPr/>
        </p:nvCxnSpPr>
        <p:spPr>
          <a:xfrm>
            <a:off x="7703127" y="1490458"/>
            <a:ext cx="498764" cy="2133600"/>
          </a:xfrm>
          <a:prstGeom prst="straightConnector1">
            <a:avLst/>
          </a:prstGeom>
          <a:ln w="730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090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265B7-58F1-64ED-70EA-1F275DF92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97" y="0"/>
            <a:ext cx="10515600" cy="1360323"/>
          </a:xfrm>
        </p:spPr>
        <p:txBody>
          <a:bodyPr>
            <a:normAutofit/>
          </a:bodyPr>
          <a:lstStyle/>
          <a:p>
            <a:r>
              <a:rPr lang="en-US" sz="3600" b="1" dirty="0"/>
              <a:t>Libro </a:t>
            </a:r>
            <a:r>
              <a:rPr lang="en-US" sz="3600" b="1" dirty="0" err="1"/>
              <a:t>Gramatica</a:t>
            </a:r>
            <a:r>
              <a:rPr lang="en-US" sz="3600" b="1" dirty="0"/>
              <a:t> </a:t>
            </a:r>
            <a:r>
              <a:rPr lang="en-US" sz="3600" b="1" dirty="0" err="1"/>
              <a:t>Lección</a:t>
            </a:r>
            <a:r>
              <a:rPr lang="en-US" sz="3600" b="1" dirty="0"/>
              <a:t> #1:  </a:t>
            </a:r>
            <a:br>
              <a:rPr lang="en-US" sz="3600" b="1" dirty="0"/>
            </a:br>
            <a:br>
              <a:rPr lang="en-US" sz="1400" b="1" dirty="0"/>
            </a:br>
            <a:r>
              <a:rPr lang="en-US" sz="1400" b="1" dirty="0"/>
              <a:t>    </a:t>
            </a:r>
            <a:r>
              <a:rPr lang="en-US" sz="3600" b="1" dirty="0"/>
              <a:t>  Los </a:t>
            </a:r>
            <a:r>
              <a:rPr lang="en-US" sz="3600" b="1" dirty="0" err="1"/>
              <a:t>elementos</a:t>
            </a:r>
            <a:r>
              <a:rPr lang="en-US" sz="3600" b="1" dirty="0"/>
              <a:t> </a:t>
            </a:r>
            <a:r>
              <a:rPr lang="en-US" sz="3600" b="1" dirty="0" err="1"/>
              <a:t>principales</a:t>
            </a:r>
            <a:r>
              <a:rPr lang="en-US" sz="3600" b="1" dirty="0"/>
              <a:t> de la </a:t>
            </a:r>
            <a:r>
              <a:rPr lang="en-US" sz="3600" b="1" dirty="0" err="1"/>
              <a:t>oración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2E729-AB33-D2E4-8732-09281D474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56" y="1476393"/>
            <a:ext cx="11175124" cy="5270771"/>
          </a:xfrm>
        </p:spPr>
        <p:txBody>
          <a:bodyPr/>
          <a:lstStyle/>
          <a:p>
            <a:r>
              <a:rPr lang="en-US" dirty="0"/>
              <a:t>Typo #1:  </a:t>
            </a:r>
            <a:r>
              <a:rPr lang="en-US" dirty="0">
                <a:solidFill>
                  <a:srgbClr val="00B050"/>
                </a:solidFill>
              </a:rPr>
              <a:t>The plane arrived.</a:t>
            </a:r>
            <a:r>
              <a:rPr lang="en-US" dirty="0"/>
              <a:t>    </a:t>
            </a:r>
            <a:r>
              <a:rPr lang="en-US" dirty="0">
                <a:solidFill>
                  <a:srgbClr val="0070C0"/>
                </a:solidFill>
              </a:rPr>
              <a:t>El avion </a:t>
            </a:r>
            <a:r>
              <a:rPr lang="en-US" dirty="0" err="1">
                <a:solidFill>
                  <a:srgbClr val="0070C0"/>
                </a:solidFill>
              </a:rPr>
              <a:t>llegó</a:t>
            </a:r>
            <a:r>
              <a:rPr lang="en-US" dirty="0">
                <a:solidFill>
                  <a:srgbClr val="0070C0"/>
                </a:solidFill>
              </a:rPr>
              <a:t>.  </a:t>
            </a:r>
            <a:r>
              <a:rPr lang="en-US" dirty="0" err="1">
                <a:solidFill>
                  <a:srgbClr val="0070C0"/>
                </a:solidFill>
              </a:rPr>
              <a:t>Llegó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el</a:t>
            </a:r>
            <a:r>
              <a:rPr lang="en-US" dirty="0">
                <a:solidFill>
                  <a:srgbClr val="0070C0"/>
                </a:solidFill>
              </a:rPr>
              <a:t> avion.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Intransitivo</a:t>
            </a:r>
            <a:r>
              <a:rPr lang="en-US" dirty="0">
                <a:solidFill>
                  <a:srgbClr val="FF0000"/>
                </a:solidFill>
              </a:rPr>
              <a:t>:  S + V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Typo #2:  </a:t>
            </a:r>
            <a:r>
              <a:rPr lang="en-US" dirty="0">
                <a:solidFill>
                  <a:srgbClr val="00B050"/>
                </a:solidFill>
              </a:rPr>
              <a:t>John piloted the plane.</a:t>
            </a:r>
            <a:r>
              <a:rPr lang="en-US" dirty="0"/>
              <a:t>   </a:t>
            </a:r>
            <a:r>
              <a:rPr lang="en-US" dirty="0">
                <a:solidFill>
                  <a:srgbClr val="0070C0"/>
                </a:solidFill>
              </a:rPr>
              <a:t>Juan </a:t>
            </a:r>
            <a:r>
              <a:rPr lang="en-US" dirty="0" err="1">
                <a:solidFill>
                  <a:srgbClr val="0070C0"/>
                </a:solidFill>
              </a:rPr>
              <a:t>piloteó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el</a:t>
            </a:r>
            <a:r>
              <a:rPr lang="en-US" dirty="0">
                <a:solidFill>
                  <a:srgbClr val="0070C0"/>
                </a:solidFill>
              </a:rPr>
              <a:t> avion.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Transitivo</a:t>
            </a:r>
            <a:r>
              <a:rPr lang="en-US" dirty="0">
                <a:solidFill>
                  <a:srgbClr val="FF0000"/>
                </a:solidFill>
              </a:rPr>
              <a:t>:  S + V + DO</a:t>
            </a:r>
          </a:p>
          <a:p>
            <a:pPr lvl="1"/>
            <a:r>
              <a:rPr lang="en-US" dirty="0"/>
              <a:t>Con </a:t>
            </a:r>
            <a:r>
              <a:rPr lang="en-US" dirty="0" err="1"/>
              <a:t>pronombres</a:t>
            </a:r>
            <a:r>
              <a:rPr lang="en-US" dirty="0"/>
              <a:t>:  </a:t>
            </a:r>
            <a:r>
              <a:rPr lang="en-US" dirty="0">
                <a:solidFill>
                  <a:srgbClr val="00B050"/>
                </a:solidFill>
              </a:rPr>
              <a:t>He piloted it.</a:t>
            </a:r>
            <a:r>
              <a:rPr lang="en-US" dirty="0"/>
              <a:t>       </a:t>
            </a:r>
            <a:r>
              <a:rPr lang="en-US" dirty="0">
                <a:solidFill>
                  <a:srgbClr val="0070C0"/>
                </a:solidFill>
              </a:rPr>
              <a:t>El lo </a:t>
            </a:r>
            <a:r>
              <a:rPr lang="en-US" dirty="0" err="1">
                <a:solidFill>
                  <a:srgbClr val="0070C0"/>
                </a:solidFill>
              </a:rPr>
              <a:t>pilotó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Typo #3: </a:t>
            </a:r>
            <a:r>
              <a:rPr lang="en-US" dirty="0">
                <a:solidFill>
                  <a:srgbClr val="00B050"/>
                </a:solidFill>
              </a:rPr>
              <a:t>John bought Mary a ring.</a:t>
            </a:r>
            <a:r>
              <a:rPr lang="en-US" dirty="0"/>
              <a:t>    </a:t>
            </a:r>
            <a:r>
              <a:rPr lang="en-US" dirty="0">
                <a:solidFill>
                  <a:srgbClr val="0070C0"/>
                </a:solidFill>
              </a:rPr>
              <a:t>Juan </a:t>
            </a:r>
            <a:r>
              <a:rPr lang="en-US" dirty="0" err="1">
                <a:solidFill>
                  <a:srgbClr val="0070C0"/>
                </a:solidFill>
              </a:rPr>
              <a:t>compró</a:t>
            </a:r>
            <a:r>
              <a:rPr lang="en-US" dirty="0">
                <a:solidFill>
                  <a:srgbClr val="0070C0"/>
                </a:solidFill>
              </a:rPr>
              <a:t> un </a:t>
            </a:r>
            <a:r>
              <a:rPr lang="en-US" dirty="0" err="1">
                <a:solidFill>
                  <a:srgbClr val="0070C0"/>
                </a:solidFill>
              </a:rPr>
              <a:t>anillo</a:t>
            </a:r>
            <a:r>
              <a:rPr lang="en-US" dirty="0">
                <a:solidFill>
                  <a:srgbClr val="0070C0"/>
                </a:solidFill>
              </a:rPr>
              <a:t> para Maria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Transitivo</a:t>
            </a:r>
            <a:r>
              <a:rPr lang="en-US" dirty="0">
                <a:solidFill>
                  <a:srgbClr val="FF0000"/>
                </a:solidFill>
              </a:rPr>
              <a:t>+: S + V + IO +DO</a:t>
            </a:r>
          </a:p>
          <a:p>
            <a:pPr lvl="1"/>
            <a:r>
              <a:rPr lang="en-US" dirty="0"/>
              <a:t>Con </a:t>
            </a:r>
            <a:r>
              <a:rPr lang="en-US" dirty="0" err="1"/>
              <a:t>pronombres</a:t>
            </a:r>
            <a:r>
              <a:rPr lang="en-US" dirty="0"/>
              <a:t>:  </a:t>
            </a:r>
            <a:r>
              <a:rPr lang="en-US" dirty="0">
                <a:solidFill>
                  <a:srgbClr val="00B050"/>
                </a:solidFill>
              </a:rPr>
              <a:t>He bought her a ring.</a:t>
            </a:r>
          </a:p>
          <a:p>
            <a:pPr lvl="1"/>
            <a:r>
              <a:rPr lang="en-US" dirty="0"/>
              <a:t>Opción#1:  </a:t>
            </a:r>
            <a:r>
              <a:rPr lang="en-US" dirty="0">
                <a:solidFill>
                  <a:srgbClr val="00B050"/>
                </a:solidFill>
              </a:rPr>
              <a:t>John bought a ring for Mary.</a:t>
            </a:r>
            <a:r>
              <a:rPr lang="en-US" dirty="0"/>
              <a:t>   He bought it for her.</a:t>
            </a:r>
          </a:p>
          <a:p>
            <a:pPr lvl="2"/>
            <a:r>
              <a:rPr lang="en-US" dirty="0"/>
              <a:t>El IO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con </a:t>
            </a:r>
            <a:r>
              <a:rPr lang="en-US" dirty="0" err="1"/>
              <a:t>preposición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Opción#2: </a:t>
            </a:r>
            <a:r>
              <a:rPr lang="en-US" dirty="0" err="1">
                <a:solidFill>
                  <a:srgbClr val="00B050"/>
                </a:solidFill>
              </a:rPr>
              <a:t>Ody</a:t>
            </a:r>
            <a:r>
              <a:rPr lang="en-US" dirty="0">
                <a:solidFill>
                  <a:srgbClr val="00B050"/>
                </a:solidFill>
              </a:rPr>
              <a:t> can buy herself flowers.</a:t>
            </a:r>
            <a:r>
              <a:rPr lang="en-US" dirty="0"/>
              <a:t>  </a:t>
            </a:r>
            <a:r>
              <a:rPr lang="en-US" dirty="0" err="1">
                <a:solidFill>
                  <a:srgbClr val="00B050"/>
                </a:solidFill>
              </a:rPr>
              <a:t>Ody</a:t>
            </a:r>
            <a:r>
              <a:rPr lang="en-US" dirty="0">
                <a:solidFill>
                  <a:srgbClr val="00B050"/>
                </a:solidFill>
              </a:rPr>
              <a:t> can buy flowers for herself.</a:t>
            </a:r>
          </a:p>
        </p:txBody>
      </p:sp>
    </p:spTree>
    <p:extLst>
      <p:ext uri="{BB962C8B-B14F-4D97-AF65-F5344CB8AC3E}">
        <p14:creationId xmlns:p14="http://schemas.microsoft.com/office/powerpoint/2010/main" val="1568754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25408-8D60-B74D-2312-E28BB6671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Bought:  pronunciation + </a:t>
            </a:r>
            <a:r>
              <a:rPr lang="en-US" b="1" dirty="0" err="1"/>
              <a:t>pasado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A5CB2-158B-D78A-4DE0-AD6DAEA49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91" y="1520825"/>
            <a:ext cx="10515600" cy="4972050"/>
          </a:xfrm>
        </p:spPr>
        <p:txBody>
          <a:bodyPr/>
          <a:lstStyle/>
          <a:p>
            <a:r>
              <a:rPr lang="en-US" dirty="0"/>
              <a:t>Today I buy.  Today he buys.    (+s for 1S)         	Present</a:t>
            </a:r>
          </a:p>
          <a:p>
            <a:r>
              <a:rPr lang="en-US" dirty="0"/>
              <a:t>Tomorrow I will buy.  Tomorrow he will buy.	Future</a:t>
            </a:r>
          </a:p>
          <a:p>
            <a:r>
              <a:rPr lang="en-US" dirty="0"/>
              <a:t>Yesterday I </a:t>
            </a:r>
            <a:r>
              <a:rPr lang="en-US" dirty="0">
                <a:solidFill>
                  <a:srgbClr val="FF0000"/>
                </a:solidFill>
              </a:rPr>
              <a:t>bought</a:t>
            </a:r>
            <a:r>
              <a:rPr lang="en-US" dirty="0"/>
              <a:t>.  Yesterday he </a:t>
            </a:r>
            <a:r>
              <a:rPr lang="en-US" dirty="0">
                <a:solidFill>
                  <a:srgbClr val="FF0000"/>
                </a:solidFill>
              </a:rPr>
              <a:t>bought</a:t>
            </a:r>
            <a:r>
              <a:rPr lang="en-US" dirty="0"/>
              <a:t>.		Past</a:t>
            </a:r>
          </a:p>
          <a:p>
            <a:r>
              <a:rPr lang="en-US" dirty="0"/>
              <a:t>Yesterday, I did buy.  Yesterday he did buy.   	Past:  ? or emphasis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Muchos </a:t>
            </a:r>
            <a:r>
              <a:rPr lang="en-US" dirty="0" err="1"/>
              <a:t>ejemplos</a:t>
            </a:r>
            <a:r>
              <a:rPr lang="en-US" dirty="0"/>
              <a:t> de </a:t>
            </a:r>
            <a:r>
              <a:rPr lang="en-US" dirty="0" err="1"/>
              <a:t>verbos</a:t>
            </a:r>
            <a:r>
              <a:rPr lang="en-US" dirty="0"/>
              <a:t> de </a:t>
            </a:r>
            <a:r>
              <a:rPr lang="en-US" dirty="0" err="1"/>
              <a:t>pasado</a:t>
            </a:r>
            <a:r>
              <a:rPr lang="en-US" dirty="0"/>
              <a:t> que no </a:t>
            </a:r>
            <a:r>
              <a:rPr lang="en-US" dirty="0" err="1"/>
              <a:t>siguen</a:t>
            </a:r>
            <a:r>
              <a:rPr lang="en-US" dirty="0"/>
              <a:t> </a:t>
            </a:r>
            <a:r>
              <a:rPr lang="en-US" dirty="0" err="1"/>
              <a:t>reglas</a:t>
            </a:r>
            <a:r>
              <a:rPr lang="en-US" dirty="0"/>
              <a:t>.  </a:t>
            </a:r>
            <a:r>
              <a:rPr lang="en-US" dirty="0" err="1"/>
              <a:t>Necesitas</a:t>
            </a:r>
            <a:r>
              <a:rPr lang="en-US" dirty="0"/>
              <a:t> </a:t>
            </a:r>
            <a:r>
              <a:rPr lang="en-US" dirty="0" err="1"/>
              <a:t>memorizarse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Muchos </a:t>
            </a:r>
            <a:r>
              <a:rPr lang="en-US" dirty="0" err="1"/>
              <a:t>plurales</a:t>
            </a:r>
            <a:r>
              <a:rPr lang="en-US" dirty="0"/>
              <a:t> </a:t>
            </a:r>
            <a:r>
              <a:rPr lang="en-US" dirty="0" err="1"/>
              <a:t>tambien</a:t>
            </a:r>
            <a:r>
              <a:rPr lang="en-US" dirty="0"/>
              <a:t> no </a:t>
            </a:r>
            <a:r>
              <a:rPr lang="en-US" dirty="0" err="1"/>
              <a:t>siguen</a:t>
            </a:r>
            <a:r>
              <a:rPr lang="en-US" dirty="0"/>
              <a:t> </a:t>
            </a:r>
            <a:r>
              <a:rPr lang="en-US" dirty="0" err="1"/>
              <a:t>reglas</a:t>
            </a:r>
            <a:r>
              <a:rPr lang="en-US" dirty="0"/>
              <a:t> </a:t>
            </a:r>
            <a:r>
              <a:rPr lang="en-US" dirty="0" err="1"/>
              <a:t>siempre</a:t>
            </a:r>
            <a:r>
              <a:rPr lang="en-US" dirty="0"/>
              <a:t>.</a:t>
            </a:r>
          </a:p>
          <a:p>
            <a:r>
              <a:rPr lang="en-US" dirty="0"/>
              <a:t>one child, two ______ ?</a:t>
            </a:r>
          </a:p>
        </p:txBody>
      </p:sp>
    </p:spTree>
    <p:extLst>
      <p:ext uri="{BB962C8B-B14F-4D97-AF65-F5344CB8AC3E}">
        <p14:creationId xmlns:p14="http://schemas.microsoft.com/office/powerpoint/2010/main" val="4041766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209CD-C709-56C2-B1FB-081897415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Preguntas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Inglés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D3A5A-7D8B-37F0-78D2-11252EF90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73" y="1437698"/>
            <a:ext cx="10515600" cy="4351338"/>
          </a:xfrm>
        </p:spPr>
        <p:txBody>
          <a:bodyPr/>
          <a:lstStyle/>
          <a:p>
            <a:r>
              <a:rPr lang="en-US" dirty="0" err="1"/>
              <a:t>Necesitas</a:t>
            </a:r>
            <a:r>
              <a:rPr lang="en-US" dirty="0"/>
              <a:t> </a:t>
            </a:r>
            <a:r>
              <a:rPr lang="en-US" dirty="0" err="1"/>
              <a:t>invertir</a:t>
            </a:r>
            <a:r>
              <a:rPr lang="en-US" dirty="0"/>
              <a:t> S + V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Are you hungry?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Is it sunny outside?</a:t>
            </a:r>
          </a:p>
          <a:p>
            <a:r>
              <a:rPr lang="en-US" dirty="0"/>
              <a:t>Complication:  no 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invertir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:                  Arrived your plane?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err="1"/>
              <a:t>Puedes</a:t>
            </a:r>
            <a:r>
              <a:rPr lang="en-US" dirty="0"/>
              <a:t> solo </a:t>
            </a:r>
            <a:r>
              <a:rPr lang="en-US" dirty="0" err="1"/>
              <a:t>invertir</a:t>
            </a:r>
            <a:r>
              <a:rPr lang="en-US" dirty="0"/>
              <a:t> "to be" y </a:t>
            </a:r>
            <a:r>
              <a:rPr lang="en-US" dirty="0" err="1"/>
              <a:t>verbos</a:t>
            </a:r>
            <a:r>
              <a:rPr lang="en-US" dirty="0"/>
              <a:t> </a:t>
            </a:r>
            <a:r>
              <a:rPr lang="en-US" dirty="0" err="1"/>
              <a:t>aydandos</a:t>
            </a:r>
            <a:endParaRPr lang="en-US" dirty="0"/>
          </a:p>
          <a:p>
            <a:pPr lvl="2"/>
            <a:r>
              <a:rPr lang="en-US" dirty="0">
                <a:solidFill>
                  <a:srgbClr val="00B050"/>
                </a:solidFill>
              </a:rPr>
              <a:t>Did your plane arrive?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Can you go to school for me?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Did you do your homework?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Do you have the money?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Could you please open the door?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Would you like to eat?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Did you eat your breakfast?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Have you ever been to Portugal?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C19BD2-F6FA-339D-780F-B985059246AD}"/>
              </a:ext>
            </a:extLst>
          </p:cNvPr>
          <p:cNvCxnSpPr>
            <a:cxnSpLocks/>
          </p:cNvCxnSpPr>
          <p:nvPr/>
        </p:nvCxnSpPr>
        <p:spPr>
          <a:xfrm>
            <a:off x="7966368" y="2646222"/>
            <a:ext cx="2382982" cy="67887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61A4E9-297A-CC29-7692-312B2492A69D}"/>
              </a:ext>
            </a:extLst>
          </p:cNvPr>
          <p:cNvCxnSpPr>
            <a:cxnSpLocks/>
          </p:cNvCxnSpPr>
          <p:nvPr/>
        </p:nvCxnSpPr>
        <p:spPr>
          <a:xfrm flipV="1">
            <a:off x="8174186" y="2578753"/>
            <a:ext cx="2175164" cy="81380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433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1E868-19CF-A5A1-DC31-36D67B083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Verbos</a:t>
            </a:r>
            <a:r>
              <a:rPr lang="en-US" b="1" dirty="0"/>
              <a:t> </a:t>
            </a:r>
            <a:r>
              <a:rPr lang="en-US" b="1" dirty="0" err="1"/>
              <a:t>auxiliares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B5CAA-382F-34BB-FF6D-4B498C5F4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445" y="1690688"/>
            <a:ext cx="11461173" cy="4351338"/>
          </a:xfrm>
        </p:spPr>
        <p:txBody>
          <a:bodyPr/>
          <a:lstStyle/>
          <a:p>
            <a:r>
              <a:rPr lang="en-US" dirty="0"/>
              <a:t>do:   questions,  </a:t>
            </a:r>
            <a:r>
              <a:rPr lang="en-US" dirty="0" err="1"/>
              <a:t>énfasis</a:t>
            </a:r>
            <a:r>
              <a:rPr lang="en-US" dirty="0"/>
              <a:t>		</a:t>
            </a:r>
            <a:r>
              <a:rPr lang="en-US" dirty="0">
                <a:solidFill>
                  <a:srgbClr val="00B050"/>
                </a:solidFill>
              </a:rPr>
              <a:t>Do you know Mary?</a:t>
            </a:r>
          </a:p>
          <a:p>
            <a:r>
              <a:rPr lang="en-US" dirty="0"/>
              <a:t>can (could):  </a:t>
            </a:r>
            <a:r>
              <a:rPr lang="en-US" dirty="0" err="1"/>
              <a:t>poder</a:t>
            </a:r>
            <a:r>
              <a:rPr lang="en-US" dirty="0"/>
              <a:t>		</a:t>
            </a:r>
            <a:r>
              <a:rPr lang="en-US" dirty="0">
                <a:solidFill>
                  <a:srgbClr val="00B050"/>
                </a:solidFill>
              </a:rPr>
              <a:t>Can you go? Could you help me?  </a:t>
            </a:r>
          </a:p>
          <a:p>
            <a:r>
              <a:rPr lang="en-US" dirty="0"/>
              <a:t>may (might):  </a:t>
            </a:r>
            <a:r>
              <a:rPr lang="en-US" dirty="0" err="1"/>
              <a:t>permiso</a:t>
            </a:r>
            <a:r>
              <a:rPr lang="en-US" dirty="0"/>
              <a:t>		</a:t>
            </a:r>
            <a:r>
              <a:rPr lang="en-US" dirty="0">
                <a:solidFill>
                  <a:srgbClr val="00B050"/>
                </a:solidFill>
              </a:rPr>
              <a:t>May I eat your cake?  Might you be hungry?</a:t>
            </a:r>
          </a:p>
          <a:p>
            <a:r>
              <a:rPr lang="en-US" dirty="0"/>
              <a:t>will (would):  </a:t>
            </a:r>
            <a:r>
              <a:rPr lang="en-US" dirty="0" err="1"/>
              <a:t>futuro</a:t>
            </a:r>
            <a:r>
              <a:rPr lang="en-US" dirty="0"/>
              <a:t>		</a:t>
            </a:r>
            <a:r>
              <a:rPr lang="en-US" dirty="0">
                <a:solidFill>
                  <a:srgbClr val="00B050"/>
                </a:solidFill>
              </a:rPr>
              <a:t>Will you be there?  Would you like to go?</a:t>
            </a:r>
          </a:p>
          <a:p>
            <a:r>
              <a:rPr lang="en-US" dirty="0"/>
              <a:t>must (should):  </a:t>
            </a:r>
            <a:r>
              <a:rPr lang="en-US" dirty="0" err="1"/>
              <a:t>deber</a:t>
            </a:r>
            <a:r>
              <a:rPr lang="en-US" dirty="0"/>
              <a:t>		</a:t>
            </a:r>
            <a:r>
              <a:rPr lang="en-US" dirty="0">
                <a:solidFill>
                  <a:srgbClr val="00B050"/>
                </a:solidFill>
              </a:rPr>
              <a:t>Must you be so difficult?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					Should you really drink the beer?</a:t>
            </a:r>
          </a:p>
        </p:txBody>
      </p:sp>
    </p:spTree>
    <p:extLst>
      <p:ext uri="{BB962C8B-B14F-4D97-AF65-F5344CB8AC3E}">
        <p14:creationId xmlns:p14="http://schemas.microsoft.com/office/powerpoint/2010/main" val="1216603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1D8A8-B88A-774D-3A20-82883D81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9628"/>
            <a:ext cx="10515600" cy="1325563"/>
          </a:xfrm>
        </p:spPr>
        <p:txBody>
          <a:bodyPr/>
          <a:lstStyle/>
          <a:p>
            <a:r>
              <a:rPr lang="en-US" b="1" dirty="0"/>
              <a:t>Proxima </a:t>
            </a:r>
            <a:r>
              <a:rPr lang="en-US" b="1" dirty="0" err="1"/>
              <a:t>Lección</a:t>
            </a:r>
            <a:br>
              <a:rPr lang="en-US" b="1" dirty="0"/>
            </a:br>
            <a:r>
              <a:rPr lang="en-US" b="1" dirty="0"/>
              <a:t>	Inglés para Latinos </a:t>
            </a:r>
            <a:r>
              <a:rPr lang="en-US" b="1" dirty="0" err="1"/>
              <a:t>Capítulo</a:t>
            </a:r>
            <a:r>
              <a:rPr lang="en-US" b="1" dirty="0"/>
              <a:t>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77631-8686-6B3D-F6F5-6F72C1334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545" y="1690688"/>
            <a:ext cx="10515600" cy="490768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More, More More</a:t>
            </a:r>
          </a:p>
          <a:p>
            <a:r>
              <a:rPr lang="en-US" dirty="0"/>
              <a:t>Palabras para </a:t>
            </a:r>
            <a:r>
              <a:rPr lang="en-US" dirty="0" err="1"/>
              <a:t>questiones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What?   	¿ </a:t>
            </a:r>
            <a:r>
              <a:rPr lang="en-US" dirty="0" err="1"/>
              <a:t>Qué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Which? 	¿ </a:t>
            </a:r>
            <a:r>
              <a:rPr lang="en-US" dirty="0" err="1"/>
              <a:t>Cuál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How?		¿ </a:t>
            </a:r>
            <a:r>
              <a:rPr lang="en-US" dirty="0" err="1"/>
              <a:t>Cómo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How many?	¿</a:t>
            </a:r>
            <a:r>
              <a:rPr lang="en-US" dirty="0" err="1"/>
              <a:t>Cuántos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Where?	¿ </a:t>
            </a:r>
            <a:r>
              <a:rPr lang="en-US" dirty="0" err="1"/>
              <a:t>Dónde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When?	¿ </a:t>
            </a:r>
            <a:r>
              <a:rPr lang="en-US" dirty="0" err="1"/>
              <a:t>Cuándo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Why?		¿ Por </a:t>
            </a:r>
            <a:r>
              <a:rPr lang="en-US" dirty="0" err="1"/>
              <a:t>qué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Who?		¿ </a:t>
            </a:r>
            <a:r>
              <a:rPr lang="en-US" dirty="0" err="1"/>
              <a:t>Quién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Whose?	¿ De </a:t>
            </a:r>
            <a:r>
              <a:rPr lang="en-US" dirty="0" err="1"/>
              <a:t>quien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2834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4E2C0-393F-AE3F-7AA5-9809352B5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Pronombres</a:t>
            </a:r>
            <a:endParaRPr lang="en-US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C77E6E9-49C0-DCC2-FCEA-E0F47D4F46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7370537"/>
              </p:ext>
            </p:extLst>
          </p:nvPr>
        </p:nvGraphicFramePr>
        <p:xfrm>
          <a:off x="1250731" y="1794094"/>
          <a:ext cx="10103069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442">
                  <a:extLst>
                    <a:ext uri="{9D8B030D-6E8A-4147-A177-3AD203B41FA5}">
                      <a16:colId xmlns:a16="http://schemas.microsoft.com/office/drawing/2014/main" val="3702617097"/>
                    </a:ext>
                  </a:extLst>
                </a:gridCol>
                <a:gridCol w="1379871">
                  <a:extLst>
                    <a:ext uri="{9D8B030D-6E8A-4147-A177-3AD203B41FA5}">
                      <a16:colId xmlns:a16="http://schemas.microsoft.com/office/drawing/2014/main" val="3666010144"/>
                    </a:ext>
                  </a:extLst>
                </a:gridCol>
                <a:gridCol w="1639299">
                  <a:extLst>
                    <a:ext uri="{9D8B030D-6E8A-4147-A177-3AD203B41FA5}">
                      <a16:colId xmlns:a16="http://schemas.microsoft.com/office/drawing/2014/main" val="1389193677"/>
                    </a:ext>
                  </a:extLst>
                </a:gridCol>
                <a:gridCol w="1980819">
                  <a:extLst>
                    <a:ext uri="{9D8B030D-6E8A-4147-A177-3AD203B41FA5}">
                      <a16:colId xmlns:a16="http://schemas.microsoft.com/office/drawing/2014/main" val="769869873"/>
                    </a:ext>
                  </a:extLst>
                </a:gridCol>
                <a:gridCol w="1576474">
                  <a:extLst>
                    <a:ext uri="{9D8B030D-6E8A-4147-A177-3AD203B41FA5}">
                      <a16:colId xmlns:a16="http://schemas.microsoft.com/office/drawing/2014/main" val="4163324210"/>
                    </a:ext>
                  </a:extLst>
                </a:gridCol>
                <a:gridCol w="2385164">
                  <a:extLst>
                    <a:ext uri="{9D8B030D-6E8A-4147-A177-3AD203B41FA5}">
                      <a16:colId xmlns:a16="http://schemas.microsoft.com/office/drawing/2014/main" val="34674342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Object (D/I)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Possessive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Possessive pronoun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Reflexive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340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myself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570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you (thee)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your (thy)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yourself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512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he, she,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him, her,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his, her, 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his, hers, 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himself, herself, itself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318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ourselves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19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you (you 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yourselves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184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themselves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25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461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33131-7688-B240-E86E-E2B550EA5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Entender</a:t>
            </a:r>
            <a:r>
              <a:rPr lang="en-US" b="1" dirty="0"/>
              <a:t> la lengua </a:t>
            </a:r>
            <a:r>
              <a:rPr lang="en-US" b="1" dirty="0" err="1"/>
              <a:t>Inglés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DC4A3-2369-082E-17BC-0B9A3801D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8627" y="1690688"/>
            <a:ext cx="591995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Quiero</a:t>
            </a:r>
            <a:r>
              <a:rPr lang="en-US" dirty="0"/>
              <a:t> </a:t>
            </a:r>
            <a:r>
              <a:rPr lang="en-US" dirty="0" err="1"/>
              <a:t>décir</a:t>
            </a:r>
            <a:r>
              <a:rPr lang="en-US" dirty="0"/>
              <a:t>:  </a:t>
            </a:r>
            <a:r>
              <a:rPr lang="en-US" dirty="0" err="1"/>
              <a:t>Entender</a:t>
            </a:r>
            <a:r>
              <a:rPr lang="en-US" dirty="0"/>
              <a:t> lo que es la</a:t>
            </a:r>
          </a:p>
          <a:p>
            <a:pPr marL="0" indent="0">
              <a:buNone/>
            </a:pPr>
            <a:r>
              <a:rPr lang="en-US" dirty="0"/>
              <a:t>		   lengua </a:t>
            </a:r>
            <a:r>
              <a:rPr lang="en-US" dirty="0" err="1"/>
              <a:t>Inglés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¿De </a:t>
            </a:r>
            <a:r>
              <a:rPr lang="en-US" dirty="0" err="1"/>
              <a:t>dónde</a:t>
            </a:r>
            <a:r>
              <a:rPr lang="en-US" dirty="0"/>
              <a:t> es?</a:t>
            </a:r>
          </a:p>
          <a:p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fonciona</a:t>
            </a:r>
            <a:r>
              <a:rPr lang="en-US" dirty="0"/>
              <a:t>?</a:t>
            </a:r>
          </a:p>
          <a:p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se </a:t>
            </a:r>
            <a:r>
              <a:rPr lang="en-US" dirty="0" err="1"/>
              <a:t>compara</a:t>
            </a:r>
            <a:r>
              <a:rPr lang="en-US" dirty="0"/>
              <a:t> a </a:t>
            </a:r>
            <a:r>
              <a:rPr lang="en-US" dirty="0" err="1"/>
              <a:t>otros</a:t>
            </a:r>
            <a:r>
              <a:rPr lang="en-US" dirty="0"/>
              <a:t> lenguas?</a:t>
            </a:r>
          </a:p>
          <a:p>
            <a:r>
              <a:rPr lang="en-US" dirty="0"/>
              <a:t>¿Es </a:t>
            </a:r>
            <a:r>
              <a:rPr lang="en-US" dirty="0" err="1"/>
              <a:t>fácil</a:t>
            </a:r>
            <a:r>
              <a:rPr lang="en-US" dirty="0"/>
              <a:t> o </a:t>
            </a:r>
            <a:r>
              <a:rPr lang="en-US" dirty="0" err="1"/>
              <a:t>dificil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98030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47918-0F82-94B5-CA66-A2BAFB27A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9554A-C45B-E732-06B2-F21AF75A5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24" y="163731"/>
            <a:ext cx="10515600" cy="1325563"/>
          </a:xfrm>
        </p:spPr>
        <p:txBody>
          <a:bodyPr/>
          <a:lstStyle/>
          <a:p>
            <a:r>
              <a:rPr lang="en-US" b="1" dirty="0"/>
              <a:t>2024.11.17  Ch3 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Ingles Para Latinos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39B2B-7CB4-C14A-D5ED-B4FD34374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8915" y="1489293"/>
            <a:ext cx="9135830" cy="4028637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1) </a:t>
            </a:r>
            <a:r>
              <a:rPr lang="en-US" sz="3600" b="1" dirty="0" err="1"/>
              <a:t>Repaso</a:t>
            </a:r>
            <a:r>
              <a:rPr lang="en-US" sz="3600" b="1" dirty="0"/>
              <a:t> </a:t>
            </a:r>
            <a:r>
              <a:rPr lang="en-US" sz="3600" b="1" dirty="0" err="1"/>
              <a:t>rapido</a:t>
            </a: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2) </a:t>
            </a:r>
            <a:r>
              <a:rPr lang="en-US" sz="3600" b="1" dirty="0" err="1"/>
              <a:t>Algunos</a:t>
            </a:r>
            <a:r>
              <a:rPr lang="en-US" sz="3600" b="1" dirty="0"/>
              <a:t> </a:t>
            </a:r>
            <a:r>
              <a:rPr lang="en-US" sz="3600" b="1" dirty="0" err="1"/>
              <a:t>tiempos</a:t>
            </a:r>
            <a:r>
              <a:rPr lang="en-US" sz="3600" b="1" dirty="0"/>
              <a:t> </a:t>
            </a:r>
            <a:r>
              <a:rPr lang="en-US" sz="3600" b="1" dirty="0" err="1"/>
              <a:t>verbales</a:t>
            </a: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3)</a:t>
            </a:r>
            <a:r>
              <a:rPr lang="en-US" sz="3600" dirty="0"/>
              <a:t> </a:t>
            </a:r>
            <a:r>
              <a:rPr lang="en-US" sz="3200" b="1" dirty="0">
                <a:solidFill>
                  <a:srgbClr val="00B050"/>
                </a:solidFill>
              </a:rPr>
              <a:t>the  				</a:t>
            </a:r>
            <a:r>
              <a:rPr lang="en-US" sz="3200" b="1" dirty="0">
                <a:solidFill>
                  <a:srgbClr val="0070C0"/>
                </a:solidFill>
              </a:rPr>
              <a:t>(</a:t>
            </a:r>
            <a:r>
              <a:rPr lang="en-US" sz="3200" b="1" dirty="0" err="1">
                <a:solidFill>
                  <a:srgbClr val="0070C0"/>
                </a:solidFill>
              </a:rPr>
              <a:t>el</a:t>
            </a:r>
            <a:r>
              <a:rPr lang="en-US" sz="3200" b="1" dirty="0">
                <a:solidFill>
                  <a:srgbClr val="0070C0"/>
                </a:solidFill>
              </a:rPr>
              <a:t>, la, </a:t>
            </a:r>
            <a:r>
              <a:rPr lang="en-US" sz="3200" b="1" dirty="0" err="1">
                <a:solidFill>
                  <a:srgbClr val="0070C0"/>
                </a:solidFill>
              </a:rPr>
              <a:t>los</a:t>
            </a:r>
            <a:r>
              <a:rPr lang="en-US" sz="3200" b="1" dirty="0">
                <a:solidFill>
                  <a:srgbClr val="0070C0"/>
                </a:solidFill>
              </a:rPr>
              <a:t>, las)</a:t>
            </a:r>
          </a:p>
          <a:p>
            <a:pPr marL="0" indent="0">
              <a:buNone/>
            </a:pPr>
            <a:r>
              <a:rPr lang="en-US" sz="3200" b="1" dirty="0"/>
              <a:t>4) </a:t>
            </a:r>
            <a:r>
              <a:rPr lang="en-US" sz="3200" b="1" dirty="0">
                <a:solidFill>
                  <a:srgbClr val="00B050"/>
                </a:solidFill>
              </a:rPr>
              <a:t>a/an  				</a:t>
            </a:r>
            <a:r>
              <a:rPr lang="en-US" sz="3200" b="1" dirty="0">
                <a:solidFill>
                  <a:srgbClr val="0070C0"/>
                </a:solidFill>
              </a:rPr>
              <a:t>(un, </a:t>
            </a:r>
            <a:r>
              <a:rPr lang="en-US" sz="3200" b="1" dirty="0" err="1">
                <a:solidFill>
                  <a:srgbClr val="0070C0"/>
                </a:solidFill>
              </a:rPr>
              <a:t>una</a:t>
            </a:r>
            <a:r>
              <a:rPr lang="en-US" sz="3200" b="1" dirty="0">
                <a:solidFill>
                  <a:srgbClr val="0070C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3200" b="1" dirty="0"/>
              <a:t>5)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/>
              <a:t>Plurales</a:t>
            </a: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6)</a:t>
            </a:r>
            <a:r>
              <a:rPr lang="en-US" sz="3200" b="1" dirty="0">
                <a:solidFill>
                  <a:srgbClr val="00B050"/>
                </a:solidFill>
              </a:rPr>
              <a:t> There is / There are  	</a:t>
            </a:r>
            <a:r>
              <a:rPr lang="en-US" sz="3200" b="1" dirty="0">
                <a:solidFill>
                  <a:srgbClr val="0070C0"/>
                </a:solidFill>
              </a:rPr>
              <a:t>(hay)</a:t>
            </a:r>
          </a:p>
        </p:txBody>
      </p:sp>
    </p:spTree>
    <p:extLst>
      <p:ext uri="{BB962C8B-B14F-4D97-AF65-F5344CB8AC3E}">
        <p14:creationId xmlns:p14="http://schemas.microsoft.com/office/powerpoint/2010/main" val="1273737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03920-F352-B860-6BB8-166AD0883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80" y="365125"/>
            <a:ext cx="3591839" cy="1325563"/>
          </a:xfrm>
        </p:spPr>
        <p:txBody>
          <a:bodyPr/>
          <a:lstStyle/>
          <a:p>
            <a:r>
              <a:rPr lang="en-US" b="1" u="sng" dirty="0"/>
              <a:t>Quick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F812D-A5F9-E073-C9FB-4583D8221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652" y="1577625"/>
            <a:ext cx="5462392" cy="4351338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Ingles:  mas </a:t>
            </a:r>
            <a:r>
              <a:rPr lang="en-US" dirty="0" err="1">
                <a:solidFill>
                  <a:srgbClr val="0070C0"/>
                </a:solidFill>
              </a:rPr>
              <a:t>facil</a:t>
            </a:r>
            <a:r>
              <a:rPr lang="en-US" dirty="0">
                <a:solidFill>
                  <a:srgbClr val="0070C0"/>
                </a:solidFill>
              </a:rPr>
              <a:t>:  </a:t>
            </a:r>
          </a:p>
          <a:p>
            <a:pPr lvl="1"/>
            <a:r>
              <a:rPr lang="en-US" dirty="0" err="1">
                <a:solidFill>
                  <a:srgbClr val="0070C0"/>
                </a:solidFill>
              </a:rPr>
              <a:t>conjugaciones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sencillas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Ingles:  mas </a:t>
            </a:r>
            <a:r>
              <a:rPr lang="en-US" dirty="0" err="1">
                <a:solidFill>
                  <a:srgbClr val="0070C0"/>
                </a:solidFill>
              </a:rPr>
              <a:t>dificil</a:t>
            </a:r>
            <a:r>
              <a:rPr lang="en-US" dirty="0">
                <a:solidFill>
                  <a:srgbClr val="0070C0"/>
                </a:solidFill>
              </a:rPr>
              <a:t>:  </a:t>
            </a:r>
          </a:p>
          <a:p>
            <a:pPr lvl="1"/>
            <a:r>
              <a:rPr lang="en-US" dirty="0" err="1">
                <a:solidFill>
                  <a:srgbClr val="0070C0"/>
                </a:solidFill>
              </a:rPr>
              <a:t>vocabulario</a:t>
            </a:r>
            <a:r>
              <a:rPr lang="en-US" dirty="0">
                <a:solidFill>
                  <a:srgbClr val="0070C0"/>
                </a:solidFill>
              </a:rPr>
              <a:t> + pronunciation</a:t>
            </a:r>
          </a:p>
          <a:p>
            <a:pPr lvl="1"/>
            <a:r>
              <a:rPr lang="en-US" dirty="0" err="1">
                <a:solidFill>
                  <a:srgbClr val="0070C0"/>
                </a:solidFill>
              </a:rPr>
              <a:t>estructura</a:t>
            </a:r>
            <a:r>
              <a:rPr lang="en-US" dirty="0">
                <a:solidFill>
                  <a:srgbClr val="0070C0"/>
                </a:solidFill>
              </a:rPr>
              <a:t> de </a:t>
            </a:r>
            <a:r>
              <a:rPr lang="en-US" dirty="0" err="1">
                <a:solidFill>
                  <a:srgbClr val="0070C0"/>
                </a:solidFill>
              </a:rPr>
              <a:t>frases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Nuestra </a:t>
            </a:r>
            <a:r>
              <a:rPr lang="en-US" dirty="0" err="1">
                <a:solidFill>
                  <a:srgbClr val="0070C0"/>
                </a:solidFill>
              </a:rPr>
              <a:t>estrategia</a:t>
            </a:r>
            <a:r>
              <a:rPr lang="en-US" dirty="0">
                <a:solidFill>
                  <a:srgbClr val="0070C0"/>
                </a:solidFill>
              </a:rPr>
              <a:t>:  </a:t>
            </a:r>
          </a:p>
          <a:p>
            <a:pPr lvl="1"/>
            <a:r>
              <a:rPr lang="en-US" dirty="0" err="1">
                <a:solidFill>
                  <a:srgbClr val="0070C0"/>
                </a:solidFill>
              </a:rPr>
              <a:t>aprender</a:t>
            </a:r>
            <a:r>
              <a:rPr lang="en-US" dirty="0">
                <a:solidFill>
                  <a:srgbClr val="0070C0"/>
                </a:solidFill>
              </a:rPr>
              <a:t> palabras </a:t>
            </a:r>
            <a:r>
              <a:rPr lang="en-US" dirty="0" err="1">
                <a:solidFill>
                  <a:srgbClr val="0070C0"/>
                </a:solidFill>
              </a:rPr>
              <a:t>importantes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 err="1">
                <a:solidFill>
                  <a:srgbClr val="0070C0"/>
                </a:solidFill>
              </a:rPr>
              <a:t>aprender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frases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exemplos</a:t>
            </a:r>
            <a:r>
              <a:rPr lang="en-US" dirty="0">
                <a:solidFill>
                  <a:srgbClr val="0070C0"/>
                </a:solidFill>
              </a:rPr>
              <a:t> para </a:t>
            </a:r>
            <a:r>
              <a:rPr lang="en-US" dirty="0" err="1">
                <a:solidFill>
                  <a:srgbClr val="0070C0"/>
                </a:solidFill>
              </a:rPr>
              <a:t>llenar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F51D3E-B2C7-7324-A075-D7D67702D600}"/>
              </a:ext>
            </a:extLst>
          </p:cNvPr>
          <p:cNvSpPr txBox="1">
            <a:spLocks/>
          </p:cNvSpPr>
          <p:nvPr/>
        </p:nvSpPr>
        <p:spPr>
          <a:xfrm>
            <a:off x="604380" y="1690688"/>
            <a:ext cx="54623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English: easier because of</a:t>
            </a:r>
          </a:p>
          <a:p>
            <a:pPr lvl="1"/>
            <a:r>
              <a:rPr lang="en-US" dirty="0"/>
              <a:t>simple conjugations</a:t>
            </a:r>
          </a:p>
          <a:p>
            <a:r>
              <a:rPr lang="en-US" dirty="0"/>
              <a:t>English: harder because of  </a:t>
            </a:r>
          </a:p>
          <a:p>
            <a:pPr lvl="1"/>
            <a:r>
              <a:rPr lang="en-US" dirty="0"/>
              <a:t>vocabulary + pronunciation</a:t>
            </a:r>
          </a:p>
          <a:p>
            <a:pPr lvl="1"/>
            <a:r>
              <a:rPr lang="en-US" dirty="0"/>
              <a:t>structure of sentences</a:t>
            </a:r>
          </a:p>
          <a:p>
            <a:endParaRPr lang="en-US" dirty="0"/>
          </a:p>
          <a:p>
            <a:r>
              <a:rPr lang="en-US" dirty="0"/>
              <a:t>Our strategy:  </a:t>
            </a:r>
          </a:p>
          <a:p>
            <a:pPr lvl="1"/>
            <a:r>
              <a:rPr lang="en-US" dirty="0"/>
              <a:t>learn important words</a:t>
            </a:r>
          </a:p>
          <a:p>
            <a:pPr lvl="1"/>
            <a:r>
              <a:rPr lang="en-US" dirty="0"/>
              <a:t>learn example sentences to fill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F7649C-5D21-65D5-D90F-6B5A3B41054D}"/>
              </a:ext>
            </a:extLst>
          </p:cNvPr>
          <p:cNvSpPr txBox="1">
            <a:spLocks/>
          </p:cNvSpPr>
          <p:nvPr/>
        </p:nvSpPr>
        <p:spPr>
          <a:xfrm>
            <a:off x="6349652" y="365124"/>
            <a:ext cx="4124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err="1">
                <a:solidFill>
                  <a:srgbClr val="0070C0"/>
                </a:solidFill>
              </a:rPr>
              <a:t>Repaso</a:t>
            </a:r>
            <a:r>
              <a:rPr lang="en-US" b="1" u="sng" dirty="0">
                <a:solidFill>
                  <a:srgbClr val="0070C0"/>
                </a:solidFill>
              </a:rPr>
              <a:t> Rapido</a:t>
            </a:r>
          </a:p>
        </p:txBody>
      </p:sp>
    </p:spTree>
    <p:extLst>
      <p:ext uri="{BB962C8B-B14F-4D97-AF65-F5344CB8AC3E}">
        <p14:creationId xmlns:p14="http://schemas.microsoft.com/office/powerpoint/2010/main" val="1039398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C58A1-DD50-F093-5BE2-1AE670203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8BB23-12FE-D66B-AA9C-8A78F256E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97" y="0"/>
            <a:ext cx="10515600" cy="1360323"/>
          </a:xfrm>
        </p:spPr>
        <p:txBody>
          <a:bodyPr>
            <a:normAutofit/>
          </a:bodyPr>
          <a:lstStyle/>
          <a:p>
            <a:r>
              <a:rPr lang="en-US" sz="3600" b="1" dirty="0"/>
              <a:t>Libro </a:t>
            </a:r>
            <a:r>
              <a:rPr lang="en-US" sz="3600" b="1" dirty="0" err="1"/>
              <a:t>Gramatica</a:t>
            </a:r>
            <a:r>
              <a:rPr lang="en-US" sz="3600" b="1" dirty="0"/>
              <a:t> </a:t>
            </a:r>
            <a:r>
              <a:rPr lang="en-US" sz="3600" b="1" dirty="0" err="1"/>
              <a:t>Lección</a:t>
            </a:r>
            <a:r>
              <a:rPr lang="en-US" sz="3600" b="1" dirty="0"/>
              <a:t> #1:  </a:t>
            </a:r>
            <a:br>
              <a:rPr lang="en-US" sz="3600" b="1" dirty="0"/>
            </a:br>
            <a:br>
              <a:rPr lang="en-US" sz="1400" b="1" dirty="0"/>
            </a:br>
            <a:r>
              <a:rPr lang="en-US" sz="1400" b="1" dirty="0"/>
              <a:t>    </a:t>
            </a:r>
            <a:r>
              <a:rPr lang="en-US" sz="3600" b="1" dirty="0"/>
              <a:t>  Los </a:t>
            </a:r>
            <a:r>
              <a:rPr lang="en-US" sz="3600" b="1" dirty="0" err="1"/>
              <a:t>elementos</a:t>
            </a:r>
            <a:r>
              <a:rPr lang="en-US" sz="3600" b="1" dirty="0"/>
              <a:t> </a:t>
            </a:r>
            <a:r>
              <a:rPr lang="en-US" sz="3600" b="1" dirty="0" err="1"/>
              <a:t>principales</a:t>
            </a:r>
            <a:r>
              <a:rPr lang="en-US" sz="3600" b="1" dirty="0"/>
              <a:t> de la </a:t>
            </a:r>
            <a:r>
              <a:rPr lang="en-US" sz="3600" b="1" dirty="0" err="1"/>
              <a:t>oración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BC64F-45C4-6BDD-46F5-7A05658F6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56" y="1497413"/>
            <a:ext cx="12034344" cy="5612835"/>
          </a:xfrm>
        </p:spPr>
        <p:txBody>
          <a:bodyPr>
            <a:noAutofit/>
          </a:bodyPr>
          <a:lstStyle/>
          <a:p>
            <a:r>
              <a:rPr lang="en-US" sz="2400" dirty="0"/>
              <a:t>Typo #1:  </a:t>
            </a:r>
            <a:r>
              <a:rPr lang="en-US" sz="2400" dirty="0">
                <a:solidFill>
                  <a:srgbClr val="00B050"/>
                </a:solidFill>
              </a:rPr>
              <a:t>The plane arrived.</a:t>
            </a:r>
            <a:r>
              <a:rPr lang="en-US" sz="2400" dirty="0"/>
              <a:t>    </a:t>
            </a:r>
            <a:r>
              <a:rPr lang="en-US" sz="2400" dirty="0">
                <a:solidFill>
                  <a:srgbClr val="0070C0"/>
                </a:solidFill>
              </a:rPr>
              <a:t>El avion </a:t>
            </a:r>
            <a:r>
              <a:rPr lang="en-US" sz="2400" dirty="0" err="1">
                <a:solidFill>
                  <a:srgbClr val="0070C0"/>
                </a:solidFill>
              </a:rPr>
              <a:t>llegó</a:t>
            </a:r>
            <a:r>
              <a:rPr lang="en-US" sz="2400" dirty="0">
                <a:solidFill>
                  <a:srgbClr val="0070C0"/>
                </a:solidFill>
              </a:rPr>
              <a:t>.  </a:t>
            </a:r>
            <a:r>
              <a:rPr lang="en-US" sz="2400" dirty="0" err="1">
                <a:solidFill>
                  <a:srgbClr val="0070C0"/>
                </a:solidFill>
              </a:rPr>
              <a:t>Llegó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el</a:t>
            </a:r>
            <a:r>
              <a:rPr lang="en-US" sz="2400" dirty="0">
                <a:solidFill>
                  <a:srgbClr val="0070C0"/>
                </a:solidFill>
              </a:rPr>
              <a:t> avion.</a:t>
            </a:r>
          </a:p>
          <a:p>
            <a:pPr lvl="1"/>
            <a:r>
              <a:rPr lang="en-US" sz="2000" dirty="0" err="1">
                <a:solidFill>
                  <a:srgbClr val="FF0000"/>
                </a:solidFill>
              </a:rPr>
              <a:t>Intransitivo</a:t>
            </a:r>
            <a:r>
              <a:rPr lang="en-US" sz="2000" dirty="0">
                <a:solidFill>
                  <a:srgbClr val="FF0000"/>
                </a:solidFill>
              </a:rPr>
              <a:t>:  S + V</a:t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400" dirty="0"/>
              <a:t>Typo #2:  </a:t>
            </a:r>
            <a:r>
              <a:rPr lang="en-US" sz="2400" dirty="0">
                <a:solidFill>
                  <a:srgbClr val="00B050"/>
                </a:solidFill>
              </a:rPr>
              <a:t>John piloted the plane.</a:t>
            </a:r>
            <a:r>
              <a:rPr lang="en-US" sz="2400" dirty="0"/>
              <a:t>   </a:t>
            </a:r>
            <a:r>
              <a:rPr lang="en-US" sz="2400" dirty="0">
                <a:solidFill>
                  <a:srgbClr val="0070C0"/>
                </a:solidFill>
              </a:rPr>
              <a:t>Juan </a:t>
            </a:r>
            <a:r>
              <a:rPr lang="en-US" sz="2400" dirty="0" err="1">
                <a:solidFill>
                  <a:srgbClr val="0070C0"/>
                </a:solidFill>
              </a:rPr>
              <a:t>piloteó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el</a:t>
            </a:r>
            <a:r>
              <a:rPr lang="en-US" sz="2400" dirty="0">
                <a:solidFill>
                  <a:srgbClr val="0070C0"/>
                </a:solidFill>
              </a:rPr>
              <a:t> avion.</a:t>
            </a:r>
          </a:p>
          <a:p>
            <a:pPr lvl="1"/>
            <a:r>
              <a:rPr lang="en-US" sz="2000" dirty="0" err="1">
                <a:solidFill>
                  <a:srgbClr val="FF0000"/>
                </a:solidFill>
              </a:rPr>
              <a:t>Transitivo</a:t>
            </a:r>
            <a:r>
              <a:rPr lang="en-US" sz="2000" dirty="0">
                <a:solidFill>
                  <a:srgbClr val="FF0000"/>
                </a:solidFill>
              </a:rPr>
              <a:t>:  S + V + DO</a:t>
            </a:r>
          </a:p>
          <a:p>
            <a:pPr lvl="1"/>
            <a:r>
              <a:rPr lang="en-US" sz="2000" dirty="0"/>
              <a:t>Con </a:t>
            </a:r>
            <a:r>
              <a:rPr lang="en-US" sz="2000" dirty="0" err="1"/>
              <a:t>pronombres</a:t>
            </a:r>
            <a:r>
              <a:rPr lang="en-US" sz="2000" dirty="0"/>
              <a:t>:  </a:t>
            </a:r>
            <a:r>
              <a:rPr lang="en-US" sz="2000" dirty="0">
                <a:solidFill>
                  <a:srgbClr val="00B050"/>
                </a:solidFill>
              </a:rPr>
              <a:t>He piloted it.</a:t>
            </a:r>
            <a:r>
              <a:rPr lang="en-US" sz="2000" dirty="0"/>
              <a:t>       </a:t>
            </a:r>
            <a:r>
              <a:rPr lang="en-US" sz="2000" dirty="0">
                <a:solidFill>
                  <a:srgbClr val="0070C0"/>
                </a:solidFill>
              </a:rPr>
              <a:t>El lo </a:t>
            </a:r>
            <a:r>
              <a:rPr lang="en-US" sz="2000" dirty="0" err="1">
                <a:solidFill>
                  <a:srgbClr val="0070C0"/>
                </a:solidFill>
              </a:rPr>
              <a:t>pilotó</a:t>
            </a:r>
            <a:r>
              <a:rPr lang="en-US" sz="2000" dirty="0"/>
              <a:t>.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Typo #3: </a:t>
            </a:r>
            <a:r>
              <a:rPr lang="en-US" sz="2400" dirty="0">
                <a:solidFill>
                  <a:srgbClr val="00B050"/>
                </a:solidFill>
              </a:rPr>
              <a:t>John gave Mary a ring.</a:t>
            </a:r>
            <a:r>
              <a:rPr lang="en-US" sz="2400" dirty="0"/>
              <a:t>    </a:t>
            </a:r>
            <a:r>
              <a:rPr lang="en-US" sz="2400" dirty="0">
                <a:solidFill>
                  <a:srgbClr val="0070C0"/>
                </a:solidFill>
              </a:rPr>
              <a:t>Juan </a:t>
            </a:r>
            <a:r>
              <a:rPr lang="en-US" sz="2400" dirty="0" err="1">
                <a:solidFill>
                  <a:srgbClr val="0070C0"/>
                </a:solidFill>
              </a:rPr>
              <a:t>dió</a:t>
            </a:r>
            <a:r>
              <a:rPr lang="en-US" sz="2400" dirty="0">
                <a:solidFill>
                  <a:srgbClr val="0070C0"/>
                </a:solidFill>
              </a:rPr>
              <a:t> un </a:t>
            </a:r>
            <a:r>
              <a:rPr lang="en-US" sz="2400" dirty="0" err="1">
                <a:solidFill>
                  <a:srgbClr val="0070C0"/>
                </a:solidFill>
              </a:rPr>
              <a:t>anillo</a:t>
            </a:r>
            <a:r>
              <a:rPr lang="en-US" sz="2400" dirty="0">
                <a:solidFill>
                  <a:srgbClr val="0070C0"/>
                </a:solidFill>
              </a:rPr>
              <a:t> para Maria</a:t>
            </a:r>
          </a:p>
          <a:p>
            <a:pPr lvl="1"/>
            <a:r>
              <a:rPr lang="en-US" sz="2000" dirty="0" err="1">
                <a:solidFill>
                  <a:srgbClr val="FF0000"/>
                </a:solidFill>
              </a:rPr>
              <a:t>Transitivo</a:t>
            </a:r>
            <a:r>
              <a:rPr lang="en-US" sz="2000" dirty="0">
                <a:solidFill>
                  <a:srgbClr val="FF0000"/>
                </a:solidFill>
              </a:rPr>
              <a:t> con 2 </a:t>
            </a:r>
            <a:r>
              <a:rPr lang="en-US" sz="2000" dirty="0" err="1">
                <a:solidFill>
                  <a:srgbClr val="FF0000"/>
                </a:solidFill>
              </a:rPr>
              <a:t>obs</a:t>
            </a:r>
            <a:r>
              <a:rPr lang="en-US" sz="2000" dirty="0">
                <a:solidFill>
                  <a:srgbClr val="FF0000"/>
                </a:solidFill>
              </a:rPr>
              <a:t>:   S + V + IO +DO</a:t>
            </a:r>
          </a:p>
          <a:p>
            <a:pPr lvl="1"/>
            <a:r>
              <a:rPr lang="en-US" sz="2000" dirty="0"/>
              <a:t>Con </a:t>
            </a:r>
            <a:r>
              <a:rPr lang="en-US" sz="2000" dirty="0" err="1"/>
              <a:t>pronombres</a:t>
            </a:r>
            <a:r>
              <a:rPr lang="en-US" sz="2000" dirty="0"/>
              <a:t>:  </a:t>
            </a:r>
            <a:r>
              <a:rPr lang="en-US" sz="2000" dirty="0">
                <a:solidFill>
                  <a:srgbClr val="00B050"/>
                </a:solidFill>
              </a:rPr>
              <a:t>He gave her a ring.</a:t>
            </a:r>
          </a:p>
          <a:p>
            <a:pPr lvl="1"/>
            <a:r>
              <a:rPr lang="en-US" sz="2000" dirty="0"/>
              <a:t>Opción#1:  	</a:t>
            </a:r>
            <a:r>
              <a:rPr lang="en-US" sz="2000" dirty="0">
                <a:solidFill>
                  <a:srgbClr val="00B050"/>
                </a:solidFill>
              </a:rPr>
              <a:t>John gave a ring to Mary.</a:t>
            </a:r>
            <a:r>
              <a:rPr lang="en-US" sz="2000" dirty="0"/>
              <a:t>      He gave Mary a ring.  He gave it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to</a:t>
            </a:r>
            <a:r>
              <a:rPr lang="en-US" sz="2000" dirty="0"/>
              <a:t> her.</a:t>
            </a:r>
          </a:p>
          <a:p>
            <a:pPr marL="457200" lvl="1" indent="0">
              <a:buNone/>
            </a:pPr>
            <a:r>
              <a:rPr lang="en-US" sz="2000" dirty="0"/>
              <a:t>			</a:t>
            </a:r>
            <a:r>
              <a:rPr lang="en-US" sz="2000" dirty="0">
                <a:solidFill>
                  <a:srgbClr val="00B050"/>
                </a:solidFill>
              </a:rPr>
              <a:t>John bought a ring for Mary.</a:t>
            </a:r>
            <a:r>
              <a:rPr lang="en-US" sz="2000" dirty="0"/>
              <a:t>  He bought Mary a ring.  He bought it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for</a:t>
            </a:r>
            <a:r>
              <a:rPr lang="en-US" sz="2000" dirty="0"/>
              <a:t> her.</a:t>
            </a:r>
          </a:p>
          <a:p>
            <a:pPr lvl="2"/>
            <a:r>
              <a:rPr lang="en-US" sz="1800" dirty="0"/>
              <a:t>El IO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ir</a:t>
            </a:r>
            <a:r>
              <a:rPr lang="en-US" sz="1800" dirty="0"/>
              <a:t> con </a:t>
            </a:r>
            <a:r>
              <a:rPr lang="en-US" sz="1800" dirty="0" err="1"/>
              <a:t>preposición</a:t>
            </a:r>
            <a:r>
              <a:rPr lang="en-US" sz="1800" dirty="0"/>
              <a:t>.</a:t>
            </a:r>
          </a:p>
          <a:p>
            <a:pPr lvl="1"/>
            <a:r>
              <a:rPr lang="en-US" sz="2000" dirty="0"/>
              <a:t>Opción#2: </a:t>
            </a:r>
            <a:r>
              <a:rPr lang="en-US" sz="2000" dirty="0" err="1">
                <a:solidFill>
                  <a:srgbClr val="00B050"/>
                </a:solidFill>
              </a:rPr>
              <a:t>Ody</a:t>
            </a:r>
            <a:r>
              <a:rPr lang="en-US" sz="2000" dirty="0">
                <a:solidFill>
                  <a:srgbClr val="00B050"/>
                </a:solidFill>
              </a:rPr>
              <a:t> can buy herself flowers.</a:t>
            </a:r>
            <a:r>
              <a:rPr lang="en-US" sz="2000" dirty="0"/>
              <a:t>  </a:t>
            </a:r>
            <a:r>
              <a:rPr lang="en-US" sz="2000" dirty="0" err="1">
                <a:solidFill>
                  <a:srgbClr val="00B050"/>
                </a:solidFill>
              </a:rPr>
              <a:t>Ody</a:t>
            </a:r>
            <a:r>
              <a:rPr lang="en-US" sz="2000" dirty="0">
                <a:solidFill>
                  <a:srgbClr val="00B050"/>
                </a:solidFill>
              </a:rPr>
              <a:t> can buy flowers for herself.</a:t>
            </a:r>
          </a:p>
        </p:txBody>
      </p:sp>
    </p:spTree>
    <p:extLst>
      <p:ext uri="{BB962C8B-B14F-4D97-AF65-F5344CB8AC3E}">
        <p14:creationId xmlns:p14="http://schemas.microsoft.com/office/powerpoint/2010/main" val="2366415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BFE4F-9465-278B-14D0-3A6E3645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128" y="239865"/>
            <a:ext cx="11185743" cy="649483"/>
          </a:xfrm>
        </p:spPr>
        <p:txBody>
          <a:bodyPr/>
          <a:lstStyle/>
          <a:p>
            <a:r>
              <a:rPr lang="en-US" b="1" dirty="0"/>
              <a:t>Some Verb tenses (</a:t>
            </a:r>
            <a:r>
              <a:rPr lang="en-US" b="1" dirty="0" err="1">
                <a:solidFill>
                  <a:srgbClr val="00B050"/>
                </a:solidFill>
              </a:rPr>
              <a:t>Algunos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Tiempos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verbales</a:t>
            </a:r>
            <a:r>
              <a:rPr lang="en-US" b="1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29959-AD49-33BF-8827-723437886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889348"/>
            <a:ext cx="11027980" cy="5868804"/>
          </a:xfrm>
        </p:spPr>
        <p:txBody>
          <a:bodyPr>
            <a:noAutofit/>
          </a:bodyPr>
          <a:lstStyle/>
          <a:p>
            <a:r>
              <a:rPr lang="en-US" sz="2400" b="1" dirty="0"/>
              <a:t>PRESENT:</a:t>
            </a:r>
            <a:r>
              <a:rPr lang="en-US" sz="2400" dirty="0"/>
              <a:t>  I </a:t>
            </a:r>
            <a:r>
              <a:rPr lang="en-US" sz="2400" dirty="0">
                <a:solidFill>
                  <a:srgbClr val="FF0000"/>
                </a:solidFill>
              </a:rPr>
              <a:t>walk</a:t>
            </a:r>
            <a:r>
              <a:rPr lang="en-US" sz="2400" dirty="0"/>
              <a:t>, you </a:t>
            </a:r>
            <a:r>
              <a:rPr lang="en-US" sz="2400" dirty="0">
                <a:solidFill>
                  <a:srgbClr val="FF0000"/>
                </a:solidFill>
              </a:rPr>
              <a:t>are</a:t>
            </a:r>
            <a:r>
              <a:rPr lang="en-US" sz="2400" dirty="0"/>
              <a:t> here, she </a:t>
            </a:r>
            <a:r>
              <a:rPr lang="en-US" sz="2400" dirty="0">
                <a:solidFill>
                  <a:srgbClr val="FF0000"/>
                </a:solidFill>
              </a:rPr>
              <a:t>is</a:t>
            </a:r>
            <a:r>
              <a:rPr lang="en-US" sz="2400" dirty="0"/>
              <a:t> a doctor, it </a:t>
            </a:r>
            <a:r>
              <a:rPr lang="en-US" sz="2400" dirty="0">
                <a:solidFill>
                  <a:srgbClr val="FF0000"/>
                </a:solidFill>
              </a:rPr>
              <a:t>hurts</a:t>
            </a:r>
            <a:r>
              <a:rPr lang="en-US" sz="2400" dirty="0"/>
              <a:t>, </a:t>
            </a:r>
          </a:p>
          <a:p>
            <a:pPr marL="0" indent="0">
              <a:buNone/>
            </a:pPr>
            <a:r>
              <a:rPr lang="en-US" sz="2400" dirty="0"/>
              <a:t>		the shoes fit*, we </a:t>
            </a:r>
            <a:r>
              <a:rPr lang="en-US" sz="2400" dirty="0">
                <a:solidFill>
                  <a:srgbClr val="FF0000"/>
                </a:solidFill>
              </a:rPr>
              <a:t>are</a:t>
            </a:r>
            <a:r>
              <a:rPr lang="en-US" sz="2400" dirty="0"/>
              <a:t> ready, they </a:t>
            </a:r>
            <a:r>
              <a:rPr lang="en-US" sz="2400" dirty="0">
                <a:solidFill>
                  <a:srgbClr val="FF0000"/>
                </a:solidFill>
              </a:rPr>
              <a:t>eat        </a:t>
            </a:r>
            <a:r>
              <a:rPr lang="en-US" sz="2400" dirty="0"/>
              <a:t>           *se </a:t>
            </a:r>
            <a:r>
              <a:rPr lang="en-US" sz="2400" dirty="0" err="1"/>
              <a:t>ajustan</a:t>
            </a:r>
            <a:endParaRPr lang="en-US" sz="2400" b="1" dirty="0"/>
          </a:p>
          <a:p>
            <a:r>
              <a:rPr lang="en-US" sz="2400" b="1" dirty="0"/>
              <a:t>PAST: </a:t>
            </a:r>
            <a:r>
              <a:rPr lang="en-US" sz="2400" dirty="0"/>
              <a:t> I </a:t>
            </a:r>
            <a:r>
              <a:rPr lang="en-US" sz="2400" dirty="0">
                <a:solidFill>
                  <a:srgbClr val="FF0000"/>
                </a:solidFill>
              </a:rPr>
              <a:t>walk</a:t>
            </a:r>
            <a:r>
              <a:rPr lang="en-US" sz="2400" u="sng" dirty="0">
                <a:solidFill>
                  <a:srgbClr val="FF0000"/>
                </a:solidFill>
              </a:rPr>
              <a:t>ed</a:t>
            </a:r>
            <a:r>
              <a:rPr lang="en-US" sz="2400" dirty="0"/>
              <a:t>, you </a:t>
            </a:r>
            <a:r>
              <a:rPr lang="en-US" sz="2400" dirty="0">
                <a:solidFill>
                  <a:srgbClr val="FF0000"/>
                </a:solidFill>
              </a:rPr>
              <a:t>were</a:t>
            </a:r>
            <a:r>
              <a:rPr lang="en-US" sz="2400" dirty="0"/>
              <a:t> here, she </a:t>
            </a:r>
            <a:r>
              <a:rPr lang="en-US" sz="2400" dirty="0">
                <a:solidFill>
                  <a:srgbClr val="FF0000"/>
                </a:solidFill>
              </a:rPr>
              <a:t>was</a:t>
            </a:r>
            <a:r>
              <a:rPr lang="en-US" sz="2400" dirty="0"/>
              <a:t> a doctor, it </a:t>
            </a:r>
            <a:r>
              <a:rPr lang="en-US" sz="2400" dirty="0">
                <a:solidFill>
                  <a:srgbClr val="FF0000"/>
                </a:solidFill>
              </a:rPr>
              <a:t>hurt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		</a:t>
            </a:r>
            <a:r>
              <a:rPr lang="en-US" sz="2400" dirty="0"/>
              <a:t>the shoes </a:t>
            </a:r>
            <a:r>
              <a:rPr lang="en-US" sz="2400" dirty="0">
                <a:solidFill>
                  <a:srgbClr val="FF0000"/>
                </a:solidFill>
              </a:rPr>
              <a:t>fit</a:t>
            </a:r>
            <a:r>
              <a:rPr lang="en-US" sz="2400" dirty="0"/>
              <a:t>, we </a:t>
            </a:r>
            <a:r>
              <a:rPr lang="en-US" sz="2400" dirty="0">
                <a:solidFill>
                  <a:srgbClr val="FF0000"/>
                </a:solidFill>
              </a:rPr>
              <a:t>were</a:t>
            </a:r>
            <a:r>
              <a:rPr lang="en-US" sz="2400" dirty="0"/>
              <a:t> ready, they </a:t>
            </a:r>
            <a:r>
              <a:rPr lang="en-US" sz="2400" dirty="0">
                <a:solidFill>
                  <a:srgbClr val="FF0000"/>
                </a:solidFill>
              </a:rPr>
              <a:t>ate</a:t>
            </a:r>
            <a:endParaRPr lang="en-US" sz="2400" dirty="0"/>
          </a:p>
          <a:p>
            <a:r>
              <a:rPr lang="en-US" sz="2400" b="1" dirty="0"/>
              <a:t>FUTURE:</a:t>
            </a:r>
            <a:r>
              <a:rPr lang="en-US" sz="2400" dirty="0"/>
              <a:t>  I </a:t>
            </a:r>
            <a:r>
              <a:rPr lang="en-US" sz="2400" dirty="0">
                <a:solidFill>
                  <a:srgbClr val="FF0000"/>
                </a:solidFill>
              </a:rPr>
              <a:t>will walk</a:t>
            </a:r>
            <a:r>
              <a:rPr lang="en-US" sz="2400" dirty="0"/>
              <a:t>, you </a:t>
            </a:r>
            <a:r>
              <a:rPr lang="en-US" sz="2400" dirty="0">
                <a:solidFill>
                  <a:srgbClr val="FF0000"/>
                </a:solidFill>
              </a:rPr>
              <a:t>will be</a:t>
            </a:r>
            <a:r>
              <a:rPr lang="en-US" sz="2400" dirty="0"/>
              <a:t> here, she </a:t>
            </a:r>
            <a:r>
              <a:rPr lang="en-US" sz="2400" dirty="0">
                <a:solidFill>
                  <a:srgbClr val="FF0000"/>
                </a:solidFill>
              </a:rPr>
              <a:t>will be</a:t>
            </a:r>
            <a:r>
              <a:rPr lang="en-US" sz="2400" dirty="0"/>
              <a:t> a doctor,</a:t>
            </a:r>
          </a:p>
          <a:p>
            <a:pPr marL="0" indent="0">
              <a:buNone/>
            </a:pPr>
            <a:r>
              <a:rPr lang="en-US" sz="2400" dirty="0"/>
              <a:t>		it </a:t>
            </a:r>
            <a:r>
              <a:rPr lang="en-US" sz="2400" dirty="0">
                <a:solidFill>
                  <a:srgbClr val="FF0000"/>
                </a:solidFill>
              </a:rPr>
              <a:t>will hurt</a:t>
            </a:r>
            <a:r>
              <a:rPr lang="en-US" sz="2400" dirty="0"/>
              <a:t>, the shoes will </a:t>
            </a:r>
            <a:r>
              <a:rPr lang="en-US" sz="2400" dirty="0">
                <a:solidFill>
                  <a:srgbClr val="FF0000"/>
                </a:solidFill>
              </a:rPr>
              <a:t>fit</a:t>
            </a:r>
            <a:r>
              <a:rPr lang="en-US" sz="2400" dirty="0"/>
              <a:t>, we </a:t>
            </a:r>
            <a:r>
              <a:rPr lang="en-US" sz="2400" dirty="0">
                <a:solidFill>
                  <a:srgbClr val="FF0000"/>
                </a:solidFill>
              </a:rPr>
              <a:t>will be</a:t>
            </a:r>
            <a:r>
              <a:rPr lang="en-US" sz="2400" dirty="0"/>
              <a:t> ready, </a:t>
            </a:r>
          </a:p>
          <a:p>
            <a:pPr marL="0" indent="0">
              <a:buNone/>
            </a:pPr>
            <a:r>
              <a:rPr lang="en-US" sz="2400" dirty="0"/>
              <a:t>		they </a:t>
            </a:r>
            <a:r>
              <a:rPr lang="en-US" sz="2400" dirty="0">
                <a:solidFill>
                  <a:srgbClr val="FF0000"/>
                </a:solidFill>
              </a:rPr>
              <a:t>will eat</a:t>
            </a:r>
          </a:p>
          <a:p>
            <a:r>
              <a:rPr lang="en-US" sz="2400" b="1" dirty="0"/>
              <a:t>CONTINUOUS:</a:t>
            </a:r>
            <a:r>
              <a:rPr lang="en-US" sz="2400" dirty="0"/>
              <a:t>  I </a:t>
            </a:r>
            <a:r>
              <a:rPr lang="en-US" sz="2400" dirty="0">
                <a:solidFill>
                  <a:srgbClr val="FF0000"/>
                </a:solidFill>
              </a:rPr>
              <a:t>am walk</a:t>
            </a:r>
            <a:r>
              <a:rPr lang="en-US" sz="2400" u="sng" dirty="0">
                <a:solidFill>
                  <a:srgbClr val="FF0000"/>
                </a:solidFill>
              </a:rPr>
              <a:t>ing</a:t>
            </a:r>
            <a:r>
              <a:rPr lang="en-US" sz="2400" dirty="0"/>
              <a:t>, she </a:t>
            </a:r>
            <a:r>
              <a:rPr lang="en-US" sz="2400" dirty="0">
                <a:solidFill>
                  <a:srgbClr val="FF0000"/>
                </a:solidFill>
              </a:rPr>
              <a:t>is being</a:t>
            </a:r>
            <a:r>
              <a:rPr lang="en-US" sz="2400" dirty="0"/>
              <a:t> a doctor,                             *</a:t>
            </a:r>
            <a:r>
              <a:rPr lang="en-US" sz="2400" dirty="0" err="1"/>
              <a:t>estoy</a:t>
            </a:r>
            <a:r>
              <a:rPr lang="en-US" sz="2400" dirty="0"/>
              <a:t> </a:t>
            </a:r>
            <a:r>
              <a:rPr lang="en-US" sz="2400" dirty="0" err="1"/>
              <a:t>caminando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		it </a:t>
            </a:r>
            <a:r>
              <a:rPr lang="en-US" sz="2400" dirty="0">
                <a:solidFill>
                  <a:srgbClr val="FF0000"/>
                </a:solidFill>
              </a:rPr>
              <a:t>is hurting</a:t>
            </a:r>
            <a:r>
              <a:rPr lang="en-US" sz="2400" dirty="0"/>
              <a:t>, the shoes </a:t>
            </a:r>
            <a:r>
              <a:rPr lang="en-US" sz="2400" dirty="0">
                <a:solidFill>
                  <a:srgbClr val="FF0000"/>
                </a:solidFill>
              </a:rPr>
              <a:t>are fitting</a:t>
            </a:r>
            <a:r>
              <a:rPr lang="en-US" sz="2400" dirty="0"/>
              <a:t>,   </a:t>
            </a:r>
          </a:p>
          <a:p>
            <a:pPr marL="0" indent="0">
              <a:buNone/>
            </a:pPr>
            <a:r>
              <a:rPr lang="en-US" sz="2400" dirty="0"/>
              <a:t>			they </a:t>
            </a:r>
            <a:r>
              <a:rPr lang="en-US" sz="2400" dirty="0">
                <a:solidFill>
                  <a:srgbClr val="FF0000"/>
                </a:solidFill>
              </a:rPr>
              <a:t>are eating</a:t>
            </a:r>
            <a:endParaRPr lang="en-US" sz="2400" dirty="0"/>
          </a:p>
          <a:p>
            <a:r>
              <a:rPr lang="en-US" sz="2400" b="1" dirty="0"/>
              <a:t>PERFECT:</a:t>
            </a:r>
            <a:r>
              <a:rPr lang="en-US" sz="2400" dirty="0"/>
              <a:t>  I </a:t>
            </a:r>
            <a:r>
              <a:rPr lang="en-US" sz="2400" dirty="0">
                <a:solidFill>
                  <a:srgbClr val="FF0000"/>
                </a:solidFill>
              </a:rPr>
              <a:t>have walked</a:t>
            </a:r>
            <a:r>
              <a:rPr lang="en-US" sz="2400" dirty="0"/>
              <a:t>, you </a:t>
            </a:r>
            <a:r>
              <a:rPr lang="en-US" sz="2400" dirty="0">
                <a:solidFill>
                  <a:srgbClr val="FF0000"/>
                </a:solidFill>
              </a:rPr>
              <a:t>have been </a:t>
            </a:r>
            <a:r>
              <a:rPr lang="en-US" sz="2400" dirty="0"/>
              <a:t>here, she </a:t>
            </a:r>
            <a:r>
              <a:rPr lang="en-US" sz="2400" dirty="0">
                <a:solidFill>
                  <a:srgbClr val="FF0000"/>
                </a:solidFill>
              </a:rPr>
              <a:t>has been</a:t>
            </a:r>
            <a:r>
              <a:rPr lang="en-US" sz="2400" dirty="0"/>
              <a:t> a doctor,    *he </a:t>
            </a:r>
            <a:r>
              <a:rPr lang="en-US" sz="2400" dirty="0" err="1"/>
              <a:t>caminado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	it </a:t>
            </a:r>
            <a:r>
              <a:rPr lang="en-US" sz="2400" dirty="0">
                <a:solidFill>
                  <a:srgbClr val="FF0000"/>
                </a:solidFill>
              </a:rPr>
              <a:t>has hurt</a:t>
            </a:r>
            <a:r>
              <a:rPr lang="en-US" sz="2400" dirty="0"/>
              <a:t>, the shoes </a:t>
            </a:r>
            <a:r>
              <a:rPr lang="en-US" sz="2400" dirty="0">
                <a:solidFill>
                  <a:srgbClr val="FF0000"/>
                </a:solidFill>
              </a:rPr>
              <a:t>have fit</a:t>
            </a:r>
            <a:r>
              <a:rPr lang="en-US" sz="2400" dirty="0"/>
              <a:t>, we </a:t>
            </a:r>
            <a:r>
              <a:rPr lang="en-US" sz="2400" dirty="0">
                <a:solidFill>
                  <a:srgbClr val="FF0000"/>
                </a:solidFill>
              </a:rPr>
              <a:t>have been</a:t>
            </a:r>
            <a:r>
              <a:rPr lang="en-US" sz="2400" dirty="0"/>
              <a:t> ready, </a:t>
            </a:r>
          </a:p>
          <a:p>
            <a:pPr marL="0" indent="0">
              <a:buNone/>
            </a:pPr>
            <a:r>
              <a:rPr lang="en-US" sz="2400" dirty="0"/>
              <a:t>		they </a:t>
            </a:r>
            <a:r>
              <a:rPr lang="en-US" sz="2400" dirty="0">
                <a:solidFill>
                  <a:srgbClr val="FF0000"/>
                </a:solidFill>
              </a:rPr>
              <a:t>have eaten</a:t>
            </a:r>
            <a:r>
              <a:rPr lang="en-US" sz="2400" dirty="0"/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7F1D53-2FA9-7FC4-8445-3040587F129A}"/>
              </a:ext>
            </a:extLst>
          </p:cNvPr>
          <p:cNvSpPr txBox="1"/>
          <p:nvPr/>
        </p:nvSpPr>
        <p:spPr>
          <a:xfrm rot="16200000">
            <a:off x="-1810788" y="3289383"/>
            <a:ext cx="42732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¡INTRODUCCION!</a:t>
            </a:r>
          </a:p>
        </p:txBody>
      </p:sp>
    </p:spTree>
    <p:extLst>
      <p:ext uri="{BB962C8B-B14F-4D97-AF65-F5344CB8AC3E}">
        <p14:creationId xmlns:p14="http://schemas.microsoft.com/office/powerpoint/2010/main" val="2524784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68E55-7987-DF05-F77E-7AE8AA791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4858E-DA44-8648-3EE4-9633F4C62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486" y="163732"/>
            <a:ext cx="4921469" cy="960876"/>
          </a:xfrm>
        </p:spPr>
        <p:txBody>
          <a:bodyPr>
            <a:normAutofit/>
          </a:bodyPr>
          <a:lstStyle/>
          <a:p>
            <a:r>
              <a:rPr lang="en-US" b="1" dirty="0"/>
              <a:t>p26:  </a:t>
            </a:r>
            <a:r>
              <a:rPr lang="en-US" b="1" dirty="0">
                <a:solidFill>
                  <a:srgbClr val="00B050"/>
                </a:solidFill>
              </a:rPr>
              <a:t>the</a:t>
            </a:r>
            <a:r>
              <a:rPr lang="en-US" b="1" dirty="0"/>
              <a:t>   y    </a:t>
            </a:r>
            <a:r>
              <a:rPr lang="en-US" b="1" dirty="0">
                <a:solidFill>
                  <a:srgbClr val="00B050"/>
                </a:solidFill>
              </a:rPr>
              <a:t>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4B03C-255A-298B-5858-120A52FDB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105" y="1193750"/>
            <a:ext cx="7722404" cy="5368707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the:  </a:t>
            </a:r>
            <a:r>
              <a:rPr lang="en-US" b="1" dirty="0" err="1">
                <a:solidFill>
                  <a:srgbClr val="0070C0"/>
                </a:solidFill>
              </a:rPr>
              <a:t>el</a:t>
            </a:r>
            <a:r>
              <a:rPr lang="en-US" b="1" dirty="0">
                <a:solidFill>
                  <a:srgbClr val="0070C0"/>
                </a:solidFill>
              </a:rPr>
              <a:t>, la, </a:t>
            </a:r>
            <a:r>
              <a:rPr lang="en-US" b="1" dirty="0" err="1">
                <a:solidFill>
                  <a:srgbClr val="0070C0"/>
                </a:solidFill>
              </a:rPr>
              <a:t>los</a:t>
            </a:r>
            <a:r>
              <a:rPr lang="en-US" b="1" dirty="0">
                <a:solidFill>
                  <a:srgbClr val="0070C0"/>
                </a:solidFill>
              </a:rPr>
              <a:t>, las</a:t>
            </a:r>
          </a:p>
          <a:p>
            <a:pPr lvl="1"/>
            <a:r>
              <a:rPr lang="en-US" b="1" dirty="0"/>
              <a:t>se </a:t>
            </a:r>
            <a:r>
              <a:rPr lang="en-US" b="1" dirty="0" err="1"/>
              <a:t>pronuncia</a:t>
            </a:r>
            <a:r>
              <a:rPr lang="en-US" b="1" dirty="0"/>
              <a:t>:  [</a:t>
            </a:r>
            <a:r>
              <a:rPr lang="en-US" b="1" dirty="0" err="1"/>
              <a:t>dhǝ</a:t>
            </a:r>
            <a:r>
              <a:rPr lang="en-US" b="1" dirty="0"/>
              <a:t>] o [</a:t>
            </a:r>
            <a:r>
              <a:rPr lang="en-US" b="1" dirty="0" err="1"/>
              <a:t>dhi</a:t>
            </a:r>
            <a:r>
              <a:rPr lang="en-US" b="1" dirty="0"/>
              <a:t>]</a:t>
            </a:r>
          </a:p>
          <a:p>
            <a:pPr lvl="1"/>
            <a:r>
              <a:rPr lang="en-US" b="1" dirty="0"/>
              <a:t>algo </a:t>
            </a:r>
            <a:r>
              <a:rPr lang="en-US" b="1" dirty="0" err="1"/>
              <a:t>especifico</a:t>
            </a:r>
            <a:endParaRPr lang="en-US" b="1" dirty="0"/>
          </a:p>
          <a:p>
            <a:pPr lvl="1"/>
            <a:r>
              <a:rPr lang="en-US" b="1" dirty="0" err="1"/>
              <a:t>nunca</a:t>
            </a:r>
            <a:r>
              <a:rPr lang="en-US" b="1" dirty="0"/>
              <a:t> no </a:t>
            </a:r>
            <a:r>
              <a:rPr lang="en-US" b="1" dirty="0" err="1"/>
              <a:t>cambio</a:t>
            </a:r>
            <a:endParaRPr lang="en-US" b="1" dirty="0"/>
          </a:p>
          <a:p>
            <a:pPr lvl="1"/>
            <a:r>
              <a:rPr lang="en-US" b="1" dirty="0"/>
              <a:t>es singular:</a:t>
            </a:r>
            <a:r>
              <a:rPr lang="en-US" b="1" dirty="0">
                <a:solidFill>
                  <a:srgbClr val="00B050"/>
                </a:solidFill>
              </a:rPr>
              <a:t> 	the book, the school, the teacher</a:t>
            </a:r>
          </a:p>
          <a:p>
            <a:pPr lvl="1"/>
            <a:r>
              <a:rPr lang="en-US" b="1" dirty="0"/>
              <a:t>es plural:</a:t>
            </a:r>
            <a:r>
              <a:rPr lang="en-US" b="1" dirty="0">
                <a:solidFill>
                  <a:srgbClr val="00B050"/>
                </a:solidFill>
              </a:rPr>
              <a:t>  	the books, the schools, the teachers</a:t>
            </a:r>
          </a:p>
          <a:p>
            <a:pPr lvl="1"/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a:</a:t>
            </a:r>
            <a:r>
              <a:rPr lang="en-US" b="1" dirty="0">
                <a:solidFill>
                  <a:srgbClr val="0070C0"/>
                </a:solidFill>
              </a:rPr>
              <a:t>  un, </a:t>
            </a:r>
            <a:r>
              <a:rPr lang="en-US" b="1" dirty="0" err="1">
                <a:solidFill>
                  <a:srgbClr val="0070C0"/>
                </a:solidFill>
              </a:rPr>
              <a:t>una</a:t>
            </a:r>
            <a:endParaRPr lang="en-US" b="1" dirty="0">
              <a:solidFill>
                <a:srgbClr val="0070C0"/>
              </a:solidFill>
            </a:endParaRPr>
          </a:p>
          <a:p>
            <a:pPr lvl="1"/>
            <a:r>
              <a:rPr lang="en-US" b="1" dirty="0"/>
              <a:t>se </a:t>
            </a:r>
            <a:r>
              <a:rPr lang="en-US" b="1" dirty="0" err="1"/>
              <a:t>prononca</a:t>
            </a:r>
            <a:r>
              <a:rPr lang="en-US" b="1" dirty="0"/>
              <a:t>:</a:t>
            </a:r>
            <a:r>
              <a:rPr lang="en-US" b="1" dirty="0">
                <a:solidFill>
                  <a:srgbClr val="0070C0"/>
                </a:solidFill>
              </a:rPr>
              <a:t>  </a:t>
            </a:r>
            <a:r>
              <a:rPr lang="en-US" b="1" dirty="0"/>
              <a:t>[ay] o [</a:t>
            </a:r>
            <a:r>
              <a:rPr lang="en-US" b="1" dirty="0" err="1"/>
              <a:t>ǝ</a:t>
            </a:r>
            <a:r>
              <a:rPr lang="en-US" b="1" dirty="0"/>
              <a:t>]</a:t>
            </a:r>
          </a:p>
          <a:p>
            <a:pPr lvl="1"/>
            <a:r>
              <a:rPr lang="en-US" b="1" dirty="0"/>
              <a:t>algo no </a:t>
            </a:r>
            <a:r>
              <a:rPr lang="en-US" b="1" dirty="0" err="1"/>
              <a:t>specifico</a:t>
            </a:r>
            <a:endParaRPr lang="en-US" b="1" dirty="0"/>
          </a:p>
          <a:p>
            <a:pPr lvl="1"/>
            <a:r>
              <a:rPr lang="en-US" b="1" dirty="0"/>
              <a:t>antes de </a:t>
            </a:r>
            <a:r>
              <a:rPr lang="en-US" b="1" dirty="0" err="1"/>
              <a:t>vocale</a:t>
            </a:r>
            <a:r>
              <a:rPr lang="en-US" b="1" dirty="0"/>
              <a:t>:</a:t>
            </a:r>
            <a:r>
              <a:rPr lang="en-US" b="1" dirty="0">
                <a:solidFill>
                  <a:srgbClr val="0070C0"/>
                </a:solidFill>
              </a:rPr>
              <a:t>  </a:t>
            </a:r>
            <a:r>
              <a:rPr lang="en-US" b="1" dirty="0">
                <a:solidFill>
                  <a:srgbClr val="FF0000"/>
                </a:solidFill>
              </a:rPr>
              <a:t>an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a pen, a book, a doctor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an apple, an egg, an orange</a:t>
            </a:r>
            <a:endParaRPr lang="en-US" b="1" dirty="0"/>
          </a:p>
          <a:p>
            <a:pPr lvl="2"/>
            <a:endParaRPr lang="en-US" b="1" dirty="0"/>
          </a:p>
          <a:p>
            <a:pPr lvl="2"/>
            <a:endParaRPr lang="en-US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CFAAFC-672F-0AF0-352F-051803B8A2D5}"/>
              </a:ext>
            </a:extLst>
          </p:cNvPr>
          <p:cNvCxnSpPr>
            <a:cxnSpLocks/>
          </p:cNvCxnSpPr>
          <p:nvPr/>
        </p:nvCxnSpPr>
        <p:spPr>
          <a:xfrm flipV="1">
            <a:off x="7107273" y="1117965"/>
            <a:ext cx="683913" cy="17313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B22F76-1EA5-41EC-B12B-B3CE0B7D8BDF}"/>
              </a:ext>
            </a:extLst>
          </p:cNvPr>
          <p:cNvSpPr txBox="1"/>
          <p:nvPr/>
        </p:nvSpPr>
        <p:spPr>
          <a:xfrm>
            <a:off x="6319847" y="1195002"/>
            <a:ext cx="1071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"</a:t>
            </a:r>
            <a:r>
              <a:rPr lang="en-US" sz="4000" dirty="0" err="1"/>
              <a:t>th</a:t>
            </a:r>
            <a:r>
              <a:rPr lang="en-US" sz="4000" dirty="0"/>
              <a:t>"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8464331-7A35-9092-A657-A1AC1C2B6A99}"/>
              </a:ext>
            </a:extLst>
          </p:cNvPr>
          <p:cNvCxnSpPr>
            <a:cxnSpLocks/>
          </p:cNvCxnSpPr>
          <p:nvPr/>
        </p:nvCxnSpPr>
        <p:spPr>
          <a:xfrm>
            <a:off x="7190887" y="1769316"/>
            <a:ext cx="415182" cy="13357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4A2469A-5B80-30CF-5F3E-B5E6D50E54D1}"/>
              </a:ext>
            </a:extLst>
          </p:cNvPr>
          <p:cNvSpPr txBox="1"/>
          <p:nvPr/>
        </p:nvSpPr>
        <p:spPr>
          <a:xfrm>
            <a:off x="7761131" y="933299"/>
            <a:ext cx="3301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[dh, like 𝜟]  this, that, the, there, </a:t>
            </a:r>
          </a:p>
          <a:p>
            <a:r>
              <a:rPr lang="en-US" dirty="0"/>
              <a:t>	     though, thought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50D864-F810-9D5D-18CC-043979600879}"/>
              </a:ext>
            </a:extLst>
          </p:cNvPr>
          <p:cNvSpPr txBox="1"/>
          <p:nvPr/>
        </p:nvSpPr>
        <p:spPr>
          <a:xfrm>
            <a:off x="7573327" y="1836102"/>
            <a:ext cx="4134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th</a:t>
            </a:r>
            <a:r>
              <a:rPr lang="en-US" dirty="0"/>
              <a:t>, like 𝛳]  think, thing, path, bath, math, </a:t>
            </a:r>
          </a:p>
          <a:p>
            <a:r>
              <a:rPr lang="en-US" dirty="0"/>
              <a:t>	               thank, thread, three</a:t>
            </a:r>
          </a:p>
          <a:p>
            <a:r>
              <a:rPr lang="en-US" dirty="0"/>
              <a:t>		youth, wealth, health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3896AA-BCF9-6032-289B-ACFC57E1A5A9}"/>
              </a:ext>
            </a:extLst>
          </p:cNvPr>
          <p:cNvSpPr txBox="1"/>
          <p:nvPr/>
        </p:nvSpPr>
        <p:spPr>
          <a:xfrm>
            <a:off x="7761131" y="639752"/>
            <a:ext cx="1162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vocalizado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35CEA0-CFCB-094E-93A4-FBE4DE91826B}"/>
              </a:ext>
            </a:extLst>
          </p:cNvPr>
          <p:cNvSpPr txBox="1"/>
          <p:nvPr/>
        </p:nvSpPr>
        <p:spPr>
          <a:xfrm>
            <a:off x="7573327" y="1548945"/>
            <a:ext cx="145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no </a:t>
            </a:r>
            <a:r>
              <a:rPr lang="en-US" dirty="0" err="1">
                <a:solidFill>
                  <a:srgbClr val="7030A0"/>
                </a:solidFill>
              </a:rPr>
              <a:t>vocalizado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11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44AB3-8E62-5FF0-5982-5D262AA25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CFEA6-A31A-DE7B-4C8E-75FB4A739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584" y="163732"/>
            <a:ext cx="3859924" cy="987366"/>
          </a:xfrm>
        </p:spPr>
        <p:txBody>
          <a:bodyPr/>
          <a:lstStyle/>
          <a:p>
            <a:r>
              <a:rPr lang="en-US" b="1" dirty="0"/>
              <a:t>p28:  </a:t>
            </a:r>
            <a:r>
              <a:rPr lang="en-US" b="1" dirty="0" err="1"/>
              <a:t>plurales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50F9-CDB1-1318-C95F-6A909F59B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7990" y="1289597"/>
            <a:ext cx="8526517" cy="4985079"/>
          </a:xfrm>
        </p:spPr>
        <p:txBody>
          <a:bodyPr/>
          <a:lstStyle/>
          <a:p>
            <a:r>
              <a:rPr lang="en-US" sz="2400" b="1" dirty="0" err="1"/>
              <a:t>Normalmente</a:t>
            </a:r>
            <a:r>
              <a:rPr lang="en-US" sz="2400" b="1" dirty="0"/>
              <a:t>, </a:t>
            </a:r>
            <a:r>
              <a:rPr lang="en-US" sz="2400" b="1" dirty="0" err="1"/>
              <a:t>pon</a:t>
            </a:r>
            <a:r>
              <a:rPr lang="en-US" sz="2400" b="1" dirty="0"/>
              <a:t> "s" al final: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one taco, two tacos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one dog, two dogs</a:t>
            </a:r>
          </a:p>
          <a:p>
            <a:r>
              <a:rPr lang="en-US" sz="2400" b="1" dirty="0"/>
              <a:t>A </a:t>
            </a:r>
            <a:r>
              <a:rPr lang="en-US" sz="2400" b="1" dirty="0" err="1"/>
              <a:t>veces</a:t>
            </a:r>
            <a:r>
              <a:rPr lang="en-US" sz="2400" b="1" dirty="0"/>
              <a:t>, </a:t>
            </a:r>
            <a:r>
              <a:rPr lang="en-US" sz="2400" b="1" dirty="0" err="1"/>
              <a:t>pon</a:t>
            </a:r>
            <a:r>
              <a:rPr lang="en-US" sz="2400" b="1" dirty="0"/>
              <a:t> "es"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one watch, two watches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one witch, two witches</a:t>
            </a:r>
          </a:p>
          <a:p>
            <a:r>
              <a:rPr lang="en-US" sz="2400" b="1" dirty="0" err="1"/>
              <a:t>Excepciones</a:t>
            </a:r>
            <a:r>
              <a:rPr lang="en-US" sz="2400" b="1" dirty="0"/>
              <a:t> (</a:t>
            </a:r>
            <a:r>
              <a:rPr lang="en-US" sz="2400" b="1" dirty="0" err="1"/>
              <a:t>viene</a:t>
            </a:r>
            <a:r>
              <a:rPr lang="en-US" sz="2400" b="1" dirty="0"/>
              <a:t> de lenguas </a:t>
            </a:r>
            <a:r>
              <a:rPr lang="en-US" sz="2400" b="1" dirty="0" err="1"/>
              <a:t>differentes</a:t>
            </a:r>
            <a:r>
              <a:rPr lang="en-US" sz="2400" b="1" dirty="0"/>
              <a:t>)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one man, two men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one child, two children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one fish, two fish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one tooth, two teeth </a:t>
            </a:r>
          </a:p>
          <a:p>
            <a:r>
              <a:rPr lang="en-US" sz="2400" b="1" dirty="0" err="1"/>
              <a:t>Adjetivos</a:t>
            </a:r>
            <a:r>
              <a:rPr lang="en-US" sz="2400" b="1" dirty="0"/>
              <a:t>: </a:t>
            </a:r>
            <a:r>
              <a:rPr lang="en-US" sz="2400" dirty="0"/>
              <a:t>  	</a:t>
            </a:r>
            <a:r>
              <a:rPr lang="en-US" sz="2400" dirty="0" err="1">
                <a:solidFill>
                  <a:srgbClr val="0070C0"/>
                </a:solidFill>
              </a:rPr>
              <a:t>una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buena</a:t>
            </a:r>
            <a:r>
              <a:rPr lang="en-US" sz="2400" dirty="0">
                <a:solidFill>
                  <a:srgbClr val="0070C0"/>
                </a:solidFill>
              </a:rPr>
              <a:t> amiga</a:t>
            </a:r>
            <a:r>
              <a:rPr lang="en-US" sz="2400" dirty="0">
                <a:solidFill>
                  <a:srgbClr val="00B050"/>
                </a:solidFill>
              </a:rPr>
              <a:t>	</a:t>
            </a:r>
            <a:r>
              <a:rPr lang="en-US" sz="2400" dirty="0" err="1">
                <a:solidFill>
                  <a:srgbClr val="0070C0"/>
                </a:solidFill>
              </a:rPr>
              <a:t>muchas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buenas</a:t>
            </a:r>
            <a:r>
              <a:rPr lang="en-US" sz="2400" dirty="0">
                <a:solidFill>
                  <a:srgbClr val="0070C0"/>
                </a:solidFill>
              </a:rPr>
              <a:t> amigas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		</a:t>
            </a:r>
            <a:r>
              <a:rPr lang="en-US" sz="2400" dirty="0">
                <a:solidFill>
                  <a:srgbClr val="00B050"/>
                </a:solidFill>
              </a:rPr>
              <a:t>a good friend</a:t>
            </a:r>
            <a:r>
              <a:rPr lang="en-US" sz="2400" dirty="0"/>
              <a:t>		</a:t>
            </a:r>
            <a:r>
              <a:rPr lang="en-US" sz="2400" dirty="0">
                <a:solidFill>
                  <a:srgbClr val="00B050"/>
                </a:solidFill>
              </a:rPr>
              <a:t>many good friends 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B050"/>
                </a:solidFill>
              </a:rPr>
              <a:t>		</a:t>
            </a:r>
            <a:endParaRPr lang="en-US" sz="2400" dirty="0">
              <a:solidFill>
                <a:srgbClr val="0070C0"/>
              </a:solidFill>
            </a:endParaRPr>
          </a:p>
          <a:p>
            <a:pPr lvl="2"/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7DB8A1-9F9E-E89D-6C0D-B8EF280D5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823" y="2215493"/>
            <a:ext cx="873948" cy="12135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86C5B6-9A45-D496-7790-F62B835E9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924" y="2215492"/>
            <a:ext cx="1038424" cy="121350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C4CEE87-95A5-FB1C-E519-225E10C37513}"/>
              </a:ext>
            </a:extLst>
          </p:cNvPr>
          <p:cNvCxnSpPr>
            <a:cxnSpLocks/>
          </p:cNvCxnSpPr>
          <p:nvPr/>
        </p:nvCxnSpPr>
        <p:spPr>
          <a:xfrm flipH="1" flipV="1">
            <a:off x="4146112" y="6143871"/>
            <a:ext cx="350729" cy="47244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33A2C5-1BA2-D8FB-F3F6-0F176DFACDA2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7223228" y="6274676"/>
            <a:ext cx="501266" cy="28008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C587A54-F684-51F2-E7B3-2C31E8F81096}"/>
              </a:ext>
            </a:extLst>
          </p:cNvPr>
          <p:cNvSpPr txBox="1"/>
          <p:nvPr/>
        </p:nvSpPr>
        <p:spPr>
          <a:xfrm>
            <a:off x="4496841" y="6354707"/>
            <a:ext cx="2726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¡no </a:t>
            </a:r>
            <a:r>
              <a:rPr lang="en-US" sz="2000" b="1" dirty="0" err="1">
                <a:solidFill>
                  <a:srgbClr val="FF0000"/>
                </a:solidFill>
              </a:rPr>
              <a:t>cambian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adjectivos</a:t>
            </a:r>
            <a:r>
              <a:rPr lang="en-US" sz="2000" b="1" dirty="0">
                <a:solidFill>
                  <a:srgbClr val="FF0000"/>
                </a:solidFill>
              </a:rPr>
              <a:t>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028BE8-1D2A-469E-A59F-836A62324763}"/>
              </a:ext>
            </a:extLst>
          </p:cNvPr>
          <p:cNvCxnSpPr>
            <a:cxnSpLocks/>
          </p:cNvCxnSpPr>
          <p:nvPr/>
        </p:nvCxnSpPr>
        <p:spPr>
          <a:xfrm flipH="1">
            <a:off x="4359055" y="1289597"/>
            <a:ext cx="3114805" cy="92589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8E4100F-4EB5-DBF9-CDD0-450B76CDC03B}"/>
              </a:ext>
            </a:extLst>
          </p:cNvPr>
          <p:cNvSpPr txBox="1"/>
          <p:nvPr/>
        </p:nvSpPr>
        <p:spPr>
          <a:xfrm>
            <a:off x="7515613" y="951978"/>
            <a:ext cx="2684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 – termina non </a:t>
            </a:r>
            <a:r>
              <a:rPr lang="en-US" dirty="0" err="1"/>
              <a:t>vocalizado</a:t>
            </a:r>
            <a:endParaRPr lang="en-US" dirty="0"/>
          </a:p>
          <a:p>
            <a:r>
              <a:rPr lang="en-US" dirty="0"/>
              <a:t>z -  termina </a:t>
            </a:r>
            <a:r>
              <a:rPr lang="en-US" dirty="0" err="1"/>
              <a:t>vocalizado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413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E19C-AFA2-7F24-0263-3C0F60122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31" y="3127965"/>
            <a:ext cx="9372223" cy="905409"/>
          </a:xfrm>
        </p:spPr>
        <p:txBody>
          <a:bodyPr/>
          <a:lstStyle/>
          <a:p>
            <a:r>
              <a:rPr lang="en-US" dirty="0">
                <a:sym typeface="Wingdings" pitchFamily="2" charset="2"/>
              </a:rPr>
              <a:t>"</a:t>
            </a: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Hay" </a:t>
            </a:r>
            <a:r>
              <a:rPr lang="en-US" dirty="0">
                <a:sym typeface="Wingdings" pitchFamily="2" charset="2"/>
              </a:rPr>
              <a:t></a:t>
            </a: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There is/There are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2263F-41D2-A86E-14FD-724F1B174F7D}"/>
              </a:ext>
            </a:extLst>
          </p:cNvPr>
          <p:cNvSpPr txBox="1"/>
          <p:nvPr/>
        </p:nvSpPr>
        <p:spPr>
          <a:xfrm>
            <a:off x="8669739" y="1333802"/>
            <a:ext cx="3364174" cy="1938992"/>
          </a:xfrm>
          <a:prstGeom prst="rect">
            <a:avLst/>
          </a:prstGeom>
          <a:solidFill>
            <a:srgbClr val="FF0000">
              <a:alpha val="30947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La palabra "there" = "allá"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pero, aqui es como "it"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tienes que decir donde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quizas no hay </a:t>
            </a:r>
            <a:r>
              <a:rPr lang="en-US" sz="2000" dirty="0" err="1"/>
              <a:t>donde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"</a:t>
            </a:r>
            <a:r>
              <a:rPr lang="en-US" sz="2000" dirty="0" err="1"/>
              <a:t>existe</a:t>
            </a:r>
            <a:r>
              <a:rPr lang="en-US" sz="2000" dirty="0"/>
              <a:t>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quizas</a:t>
            </a:r>
            <a:r>
              <a:rPr lang="en-US" sz="2000" dirty="0"/>
              <a:t> hay ("here is...")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28B46-A838-FB90-EDFB-704FF2120B48}"/>
              </a:ext>
            </a:extLst>
          </p:cNvPr>
          <p:cNvSpPr txBox="1"/>
          <p:nvPr/>
        </p:nvSpPr>
        <p:spPr>
          <a:xfrm>
            <a:off x="158086" y="252054"/>
            <a:ext cx="9349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Dummy Subjects = </a:t>
            </a:r>
            <a:r>
              <a:rPr lang="en-US" sz="4400" b="1" dirty="0" err="1"/>
              <a:t>Sujetos</a:t>
            </a:r>
            <a:r>
              <a:rPr lang="en-US" sz="4400" b="1" dirty="0"/>
              <a:t> de </a:t>
            </a:r>
            <a:r>
              <a:rPr lang="en-US" sz="4400" b="1" dirty="0" err="1"/>
              <a:t>Maniquís</a:t>
            </a:r>
            <a:endParaRPr lang="en-US" sz="4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7ACA41-ABF7-9CE4-A80D-9D236FBB86A2}"/>
              </a:ext>
            </a:extLst>
          </p:cNvPr>
          <p:cNvSpPr txBox="1"/>
          <p:nvPr/>
        </p:nvSpPr>
        <p:spPr>
          <a:xfrm>
            <a:off x="158087" y="1102969"/>
            <a:ext cx="800565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You have seen "it"  </a:t>
            </a:r>
            <a:r>
              <a:rPr lang="en-US" sz="3200" dirty="0">
                <a:solidFill>
                  <a:srgbClr val="0070C0"/>
                </a:solidFill>
              </a:rPr>
              <a:t>(</a:t>
            </a:r>
            <a:r>
              <a:rPr lang="en-US" sz="3200" dirty="0" err="1">
                <a:solidFill>
                  <a:srgbClr val="0070C0"/>
                </a:solidFill>
              </a:rPr>
              <a:t>supongo</a:t>
            </a:r>
            <a:r>
              <a:rPr lang="en-US" sz="3200" dirty="0">
                <a:solidFill>
                  <a:srgbClr val="0070C0"/>
                </a:solidFill>
              </a:rPr>
              <a:t> que has visto "it")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It is raining.  (Esta </a:t>
            </a:r>
            <a:r>
              <a:rPr lang="en-US" sz="3200" dirty="0" err="1"/>
              <a:t>lloviendo</a:t>
            </a:r>
            <a:r>
              <a:rPr lang="en-US" sz="3200" dirty="0"/>
              <a:t>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It's hot outside.  (</a:t>
            </a:r>
            <a:r>
              <a:rPr lang="en-US" sz="3200" dirty="0" err="1"/>
              <a:t>Hace</a:t>
            </a:r>
            <a:r>
              <a:rPr lang="en-US" sz="3200" dirty="0"/>
              <a:t> </a:t>
            </a:r>
            <a:r>
              <a:rPr lang="en-US" sz="3200" dirty="0" err="1"/>
              <a:t>calor</a:t>
            </a:r>
            <a:r>
              <a:rPr lang="en-US" sz="3200" dirty="0"/>
              <a:t> </a:t>
            </a:r>
            <a:r>
              <a:rPr lang="en-US" sz="3200" dirty="0" err="1"/>
              <a:t>afuera</a:t>
            </a:r>
            <a:r>
              <a:rPr lang="en-US" sz="32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It is hard to see.  (Es </a:t>
            </a:r>
            <a:r>
              <a:rPr lang="en-US" sz="3200" dirty="0" err="1"/>
              <a:t>dificil</a:t>
            </a:r>
            <a:r>
              <a:rPr lang="en-US" sz="3200" dirty="0"/>
              <a:t> ver.)</a:t>
            </a:r>
            <a:r>
              <a:rPr lang="en-US" sz="2000" dirty="0"/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912E94C-A77D-EC7C-61FE-837922706AD8}"/>
              </a:ext>
            </a:extLst>
          </p:cNvPr>
          <p:cNvCxnSpPr>
            <a:cxnSpLocks/>
          </p:cNvCxnSpPr>
          <p:nvPr/>
        </p:nvCxnSpPr>
        <p:spPr>
          <a:xfrm flipV="1">
            <a:off x="6375748" y="2116899"/>
            <a:ext cx="2204581" cy="115589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331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0E346-E278-9777-CCE7-149D30975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5A412-519B-4BB7-F9F9-B53999C01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92" y="3944272"/>
            <a:ext cx="4974526" cy="2913727"/>
          </a:xfrm>
        </p:spPr>
        <p:txBody>
          <a:bodyPr/>
          <a:lstStyle/>
          <a:p>
            <a:r>
              <a:rPr lang="en-US" dirty="0"/>
              <a:t>There is money.</a:t>
            </a:r>
          </a:p>
          <a:p>
            <a:r>
              <a:rPr lang="en-US" dirty="0"/>
              <a:t>There is a time for war, and a time for peace.</a:t>
            </a:r>
          </a:p>
          <a:p>
            <a:r>
              <a:rPr lang="en-US" dirty="0"/>
              <a:t>There is a big party tomorrow.</a:t>
            </a:r>
          </a:p>
          <a:p>
            <a:r>
              <a:rPr lang="en-US" dirty="0"/>
              <a:t>There is no money.</a:t>
            </a:r>
          </a:p>
          <a:p>
            <a:r>
              <a:rPr lang="en-US" dirty="0"/>
              <a:t>There are always problems.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7D54DA8-548B-4299-5785-66880CF1867C}"/>
              </a:ext>
            </a:extLst>
          </p:cNvPr>
          <p:cNvSpPr txBox="1">
            <a:spLocks/>
          </p:cNvSpPr>
          <p:nvPr/>
        </p:nvSpPr>
        <p:spPr>
          <a:xfrm>
            <a:off x="5572247" y="3944272"/>
            <a:ext cx="6051906" cy="2807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 are many bathrooms in the house.</a:t>
            </a:r>
          </a:p>
          <a:p>
            <a:r>
              <a:rPr lang="en-US" dirty="0"/>
              <a:t>There are five chairs in the room.</a:t>
            </a:r>
          </a:p>
          <a:p>
            <a:r>
              <a:rPr lang="en-US" dirty="0"/>
              <a:t>There are lots of children everywhere.</a:t>
            </a:r>
          </a:p>
          <a:p>
            <a:r>
              <a:rPr lang="en-US" b="1" dirty="0"/>
              <a:t>There</a:t>
            </a:r>
            <a:r>
              <a:rPr lang="en-US" dirty="0"/>
              <a:t> are the watches; you can see them!</a:t>
            </a:r>
          </a:p>
          <a:p>
            <a:r>
              <a:rPr lang="en-US" dirty="0"/>
              <a:t>The pencils and pens are </a:t>
            </a:r>
            <a:r>
              <a:rPr lang="en-US" b="1" i="1" dirty="0"/>
              <a:t>there</a:t>
            </a:r>
            <a:r>
              <a:rPr lang="en-US" dirty="0"/>
              <a:t>. </a:t>
            </a:r>
          </a:p>
          <a:p>
            <a:r>
              <a:rPr lang="en-US" b="1" dirty="0"/>
              <a:t>There</a:t>
            </a:r>
            <a:r>
              <a:rPr lang="en-US" dirty="0"/>
              <a:t> are the pencils and pens! </a:t>
            </a:r>
            <a:r>
              <a:rPr lang="en-US" dirty="0">
                <a:solidFill>
                  <a:srgbClr val="FF0000"/>
                </a:solidFill>
              </a:rPr>
              <a:t>  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BEEEEE-92AA-6324-7356-D4DC28E52643}"/>
              </a:ext>
            </a:extLst>
          </p:cNvPr>
          <p:cNvSpPr txBox="1">
            <a:spLocks/>
          </p:cNvSpPr>
          <p:nvPr/>
        </p:nvSpPr>
        <p:spPr>
          <a:xfrm>
            <a:off x="135031" y="3127965"/>
            <a:ext cx="9372223" cy="905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ym typeface="Wingdings" pitchFamily="2" charset="2"/>
              </a:rPr>
              <a:t>"</a:t>
            </a: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Hay" </a:t>
            </a:r>
            <a:r>
              <a:rPr lang="en-US" dirty="0">
                <a:sym typeface="Wingdings" pitchFamily="2" charset="2"/>
              </a:rPr>
              <a:t></a:t>
            </a: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There is/There are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9927C2-7547-994E-193E-BC949918D475}"/>
              </a:ext>
            </a:extLst>
          </p:cNvPr>
          <p:cNvSpPr txBox="1"/>
          <p:nvPr/>
        </p:nvSpPr>
        <p:spPr>
          <a:xfrm>
            <a:off x="10351826" y="6071843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👉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537E9D-6971-241C-144E-A3F28612CF62}"/>
              </a:ext>
            </a:extLst>
          </p:cNvPr>
          <p:cNvSpPr/>
          <p:nvPr/>
        </p:nvSpPr>
        <p:spPr>
          <a:xfrm>
            <a:off x="5572247" y="5190068"/>
            <a:ext cx="6051906" cy="1540702"/>
          </a:xfrm>
          <a:prstGeom prst="rect">
            <a:avLst/>
          </a:prstGeom>
          <a:solidFill>
            <a:schemeClr val="accent2">
              <a:alpha val="2786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DA12EA-0BD7-B212-E1CA-096A673E1AB1}"/>
              </a:ext>
            </a:extLst>
          </p:cNvPr>
          <p:cNvSpPr txBox="1"/>
          <p:nvPr/>
        </p:nvSpPr>
        <p:spPr>
          <a:xfrm>
            <a:off x="158086" y="252054"/>
            <a:ext cx="9349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Dummy Subjects = </a:t>
            </a:r>
            <a:r>
              <a:rPr lang="en-US" sz="4400" b="1" dirty="0" err="1"/>
              <a:t>Sujetos</a:t>
            </a:r>
            <a:r>
              <a:rPr lang="en-US" sz="4400" b="1" dirty="0"/>
              <a:t> de </a:t>
            </a:r>
            <a:r>
              <a:rPr lang="en-US" sz="4400" b="1" dirty="0" err="1"/>
              <a:t>Maniquís</a:t>
            </a:r>
            <a:endParaRPr lang="en-US" sz="4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B40F3E-64CE-2BAA-F8FB-22AC3F8CEFFF}"/>
              </a:ext>
            </a:extLst>
          </p:cNvPr>
          <p:cNvSpPr txBox="1"/>
          <p:nvPr/>
        </p:nvSpPr>
        <p:spPr>
          <a:xfrm>
            <a:off x="158087" y="1102969"/>
            <a:ext cx="800565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You have seen "it"  </a:t>
            </a:r>
            <a:r>
              <a:rPr lang="en-US" sz="3200" dirty="0">
                <a:solidFill>
                  <a:srgbClr val="0070C0"/>
                </a:solidFill>
              </a:rPr>
              <a:t>(</a:t>
            </a:r>
            <a:r>
              <a:rPr lang="en-US" sz="3200" dirty="0" err="1">
                <a:solidFill>
                  <a:srgbClr val="0070C0"/>
                </a:solidFill>
              </a:rPr>
              <a:t>supongo</a:t>
            </a:r>
            <a:r>
              <a:rPr lang="en-US" sz="3200" dirty="0">
                <a:solidFill>
                  <a:srgbClr val="0070C0"/>
                </a:solidFill>
              </a:rPr>
              <a:t> que has visto "it")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It is raining.  (Esta </a:t>
            </a:r>
            <a:r>
              <a:rPr lang="en-US" sz="3200" dirty="0" err="1"/>
              <a:t>lloviendo</a:t>
            </a:r>
            <a:r>
              <a:rPr lang="en-US" sz="3200" dirty="0"/>
              <a:t>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It's hot outside.  (</a:t>
            </a:r>
            <a:r>
              <a:rPr lang="en-US" sz="3200" dirty="0" err="1"/>
              <a:t>Hace</a:t>
            </a:r>
            <a:r>
              <a:rPr lang="en-US" sz="3200" dirty="0"/>
              <a:t> </a:t>
            </a:r>
            <a:r>
              <a:rPr lang="en-US" sz="3200" dirty="0" err="1"/>
              <a:t>calor</a:t>
            </a:r>
            <a:r>
              <a:rPr lang="en-US" sz="3200" dirty="0"/>
              <a:t> </a:t>
            </a:r>
            <a:r>
              <a:rPr lang="en-US" sz="3200" dirty="0" err="1"/>
              <a:t>afuera</a:t>
            </a:r>
            <a:r>
              <a:rPr lang="en-US" sz="32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It is hard to see.  (Es </a:t>
            </a:r>
            <a:r>
              <a:rPr lang="en-US" sz="3200" dirty="0" err="1"/>
              <a:t>dificil</a:t>
            </a:r>
            <a:r>
              <a:rPr lang="en-US" sz="3200" dirty="0"/>
              <a:t> ver.)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2043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A48D9-94E0-8F07-3DA7-B6AECAF3D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071CE-A84C-B608-62E1-C7CCC2F4D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78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90CCC-8322-623C-E3BC-B15A35EE4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1D903-CCF6-4D89-3090-36C820738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24" y="163731"/>
            <a:ext cx="10515600" cy="1325563"/>
          </a:xfrm>
        </p:spPr>
        <p:txBody>
          <a:bodyPr/>
          <a:lstStyle/>
          <a:p>
            <a:r>
              <a:rPr lang="en-US" b="1" dirty="0"/>
              <a:t>2024.11.17  Ch3 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Ingles Para Latinos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2B99D-C1C1-680E-A392-42F13AD9E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8915" y="1489293"/>
            <a:ext cx="9135830" cy="4028637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1) </a:t>
            </a:r>
            <a:r>
              <a:rPr lang="en-US" sz="3600" b="1" dirty="0" err="1"/>
              <a:t>Repaso</a:t>
            </a:r>
            <a:r>
              <a:rPr lang="en-US" sz="3600" b="1" dirty="0"/>
              <a:t> </a:t>
            </a:r>
            <a:r>
              <a:rPr lang="en-US" sz="3600" b="1" dirty="0" err="1"/>
              <a:t>rapido</a:t>
            </a: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2) </a:t>
            </a:r>
            <a:r>
              <a:rPr lang="en-US" sz="3600" b="1" dirty="0" err="1"/>
              <a:t>Algunos</a:t>
            </a:r>
            <a:r>
              <a:rPr lang="en-US" sz="3600" b="1" dirty="0"/>
              <a:t> </a:t>
            </a:r>
            <a:r>
              <a:rPr lang="en-US" sz="3600" b="1" dirty="0" err="1"/>
              <a:t>tiempos</a:t>
            </a:r>
            <a:r>
              <a:rPr lang="en-US" sz="3600" b="1" dirty="0"/>
              <a:t> </a:t>
            </a:r>
            <a:r>
              <a:rPr lang="en-US" sz="3600" b="1" dirty="0" err="1"/>
              <a:t>verbales</a:t>
            </a: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3)</a:t>
            </a:r>
            <a:r>
              <a:rPr lang="en-US" sz="3600" dirty="0"/>
              <a:t> </a:t>
            </a:r>
            <a:r>
              <a:rPr lang="en-US" sz="3200" b="1" dirty="0">
                <a:solidFill>
                  <a:srgbClr val="00B050"/>
                </a:solidFill>
              </a:rPr>
              <a:t>the  				</a:t>
            </a:r>
            <a:r>
              <a:rPr lang="en-US" sz="3200" b="1" dirty="0">
                <a:solidFill>
                  <a:srgbClr val="0070C0"/>
                </a:solidFill>
              </a:rPr>
              <a:t>(</a:t>
            </a:r>
            <a:r>
              <a:rPr lang="en-US" sz="3200" b="1" dirty="0" err="1">
                <a:solidFill>
                  <a:srgbClr val="0070C0"/>
                </a:solidFill>
              </a:rPr>
              <a:t>el</a:t>
            </a:r>
            <a:r>
              <a:rPr lang="en-US" sz="3200" b="1" dirty="0">
                <a:solidFill>
                  <a:srgbClr val="0070C0"/>
                </a:solidFill>
              </a:rPr>
              <a:t>, la, </a:t>
            </a:r>
            <a:r>
              <a:rPr lang="en-US" sz="3200" b="1" dirty="0" err="1">
                <a:solidFill>
                  <a:srgbClr val="0070C0"/>
                </a:solidFill>
              </a:rPr>
              <a:t>los</a:t>
            </a:r>
            <a:r>
              <a:rPr lang="en-US" sz="3200" b="1" dirty="0">
                <a:solidFill>
                  <a:srgbClr val="0070C0"/>
                </a:solidFill>
              </a:rPr>
              <a:t>, las)</a:t>
            </a:r>
          </a:p>
          <a:p>
            <a:pPr marL="0" indent="0">
              <a:buNone/>
            </a:pPr>
            <a:r>
              <a:rPr lang="en-US" sz="3200" b="1" dirty="0"/>
              <a:t>4) </a:t>
            </a:r>
            <a:r>
              <a:rPr lang="en-US" sz="3200" b="1" dirty="0">
                <a:solidFill>
                  <a:srgbClr val="00B050"/>
                </a:solidFill>
              </a:rPr>
              <a:t>a/an  				</a:t>
            </a:r>
            <a:r>
              <a:rPr lang="en-US" sz="3200" b="1" dirty="0">
                <a:solidFill>
                  <a:srgbClr val="0070C0"/>
                </a:solidFill>
              </a:rPr>
              <a:t>(un, </a:t>
            </a:r>
            <a:r>
              <a:rPr lang="en-US" sz="3200" b="1" dirty="0" err="1">
                <a:solidFill>
                  <a:srgbClr val="0070C0"/>
                </a:solidFill>
              </a:rPr>
              <a:t>una</a:t>
            </a:r>
            <a:r>
              <a:rPr lang="en-US" sz="3200" b="1" dirty="0">
                <a:solidFill>
                  <a:srgbClr val="0070C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3200" b="1" dirty="0"/>
              <a:t>5)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/>
              <a:t>Plurales</a:t>
            </a: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6)</a:t>
            </a:r>
            <a:r>
              <a:rPr lang="en-US" sz="3200" b="1" dirty="0">
                <a:solidFill>
                  <a:srgbClr val="00B050"/>
                </a:solidFill>
              </a:rPr>
              <a:t> There is / There are  	</a:t>
            </a:r>
            <a:r>
              <a:rPr lang="en-US" sz="3200" b="1" dirty="0">
                <a:solidFill>
                  <a:srgbClr val="0070C0"/>
                </a:solidFill>
              </a:rPr>
              <a:t>(hay)</a:t>
            </a:r>
          </a:p>
        </p:txBody>
      </p:sp>
    </p:spTree>
    <p:extLst>
      <p:ext uri="{BB962C8B-B14F-4D97-AF65-F5344CB8AC3E}">
        <p14:creationId xmlns:p14="http://schemas.microsoft.com/office/powerpoint/2010/main" val="3235127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C54CD-F516-E440-1F4F-30751C4B4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68" y="365125"/>
            <a:ext cx="2405864" cy="3063875"/>
          </a:xfrm>
        </p:spPr>
        <p:txBody>
          <a:bodyPr/>
          <a:lstStyle/>
          <a:p>
            <a:pPr algn="ctr"/>
            <a:r>
              <a:rPr lang="en-US" b="1" dirty="0"/>
              <a:t>Los </a:t>
            </a:r>
            <a:r>
              <a:rPr lang="en-US" b="1" dirty="0" err="1"/>
              <a:t>Idiomas</a:t>
            </a:r>
            <a:br>
              <a:rPr lang="en-US" b="1" dirty="0"/>
            </a:br>
            <a:r>
              <a:rPr lang="en-US" b="1" dirty="0" err="1"/>
              <a:t>Européos</a:t>
            </a: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678AD2-1596-5949-AD15-A0263756E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3958" y="0"/>
            <a:ext cx="9028042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B44E88-4477-79AE-E32D-3BE465BF8BDA}"/>
              </a:ext>
            </a:extLst>
          </p:cNvPr>
          <p:cNvSpPr txBox="1"/>
          <p:nvPr/>
        </p:nvSpPr>
        <p:spPr>
          <a:xfrm>
            <a:off x="4226010" y="593124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Español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AB4AE4-D709-288B-4F8C-58EE7D524666}"/>
              </a:ext>
            </a:extLst>
          </p:cNvPr>
          <p:cNvSpPr txBox="1"/>
          <p:nvPr/>
        </p:nvSpPr>
        <p:spPr>
          <a:xfrm>
            <a:off x="3163958" y="5164438"/>
            <a:ext cx="115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Portug</a:t>
            </a:r>
            <a:r>
              <a:rPr lang="en-US" b="1" dirty="0" err="1">
                <a:solidFill>
                  <a:srgbClr val="FFFF00"/>
                </a:solidFill>
              </a:rPr>
              <a:t>ues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C43FB-6622-05B1-C031-26C0869AC26F}"/>
              </a:ext>
            </a:extLst>
          </p:cNvPr>
          <p:cNvSpPr txBox="1"/>
          <p:nvPr/>
        </p:nvSpPr>
        <p:spPr>
          <a:xfrm>
            <a:off x="5683527" y="3720346"/>
            <a:ext cx="90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Frances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AB0651-9444-8B79-D440-0258674878F6}"/>
              </a:ext>
            </a:extLst>
          </p:cNvPr>
          <p:cNvSpPr txBox="1"/>
          <p:nvPr/>
        </p:nvSpPr>
        <p:spPr>
          <a:xfrm>
            <a:off x="5548701" y="2837931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Ingles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1F8A3-9033-EE5B-70E6-240F9A96ACA9}"/>
              </a:ext>
            </a:extLst>
          </p:cNvPr>
          <p:cNvSpPr txBox="1"/>
          <p:nvPr/>
        </p:nvSpPr>
        <p:spPr>
          <a:xfrm>
            <a:off x="7183911" y="3207263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Alemán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639F9F-99CE-731C-EFDA-B30C0C966925}"/>
              </a:ext>
            </a:extLst>
          </p:cNvPr>
          <p:cNvSpPr txBox="1"/>
          <p:nvPr/>
        </p:nvSpPr>
        <p:spPr>
          <a:xfrm>
            <a:off x="7863534" y="383659"/>
            <a:ext cx="74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Sueca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1905A-1777-4CF0-9281-8A21C378BFCE}"/>
              </a:ext>
            </a:extLst>
          </p:cNvPr>
          <p:cNvSpPr txBox="1"/>
          <p:nvPr/>
        </p:nvSpPr>
        <p:spPr>
          <a:xfrm>
            <a:off x="10882702" y="187114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Ruso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E32BA4-A1FF-78D7-E734-9E30B31969ED}"/>
              </a:ext>
            </a:extLst>
          </p:cNvPr>
          <p:cNvSpPr txBox="1"/>
          <p:nvPr/>
        </p:nvSpPr>
        <p:spPr>
          <a:xfrm>
            <a:off x="7779023" y="5746577"/>
            <a:ext cx="9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Italiano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906A6A-0460-DB37-53CD-E62D45A6DA55}"/>
              </a:ext>
            </a:extLst>
          </p:cNvPr>
          <p:cNvSpPr txBox="1"/>
          <p:nvPr/>
        </p:nvSpPr>
        <p:spPr>
          <a:xfrm>
            <a:off x="3463206" y="1031842"/>
            <a:ext cx="2006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Géografica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276601-25D0-015C-392D-E9A6FC70D5F2}"/>
              </a:ext>
            </a:extLst>
          </p:cNvPr>
          <p:cNvSpPr txBox="1"/>
          <p:nvPr/>
        </p:nvSpPr>
        <p:spPr>
          <a:xfrm>
            <a:off x="160148" y="5691336"/>
            <a:ext cx="1126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Latin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D5AEEC-871A-9B2E-2993-235F5110EC5F}"/>
              </a:ext>
            </a:extLst>
          </p:cNvPr>
          <p:cNvSpPr txBox="1"/>
          <p:nvPr/>
        </p:nvSpPr>
        <p:spPr>
          <a:xfrm>
            <a:off x="1510762" y="6013389"/>
            <a:ext cx="1428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C000"/>
                </a:solidFill>
              </a:rPr>
              <a:t>Griega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335802-F957-DEEE-4158-997A7425D332}"/>
              </a:ext>
            </a:extLst>
          </p:cNvPr>
          <p:cNvSpPr txBox="1"/>
          <p:nvPr/>
        </p:nvSpPr>
        <p:spPr>
          <a:xfrm>
            <a:off x="1134397" y="5364268"/>
            <a:ext cx="1662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Alemán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6F1848-83BC-047B-C566-DDD52AACC212}"/>
              </a:ext>
            </a:extLst>
          </p:cNvPr>
          <p:cNvSpPr txBox="1"/>
          <p:nvPr/>
        </p:nvSpPr>
        <p:spPr>
          <a:xfrm>
            <a:off x="1494560" y="4345421"/>
            <a:ext cx="1604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</a:rPr>
              <a:t>Finlandés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D1F3C7-DCD9-3DA9-D9D7-443359BCB74F}"/>
              </a:ext>
            </a:extLst>
          </p:cNvPr>
          <p:cNvSpPr txBox="1"/>
          <p:nvPr/>
        </p:nvSpPr>
        <p:spPr>
          <a:xfrm>
            <a:off x="32941" y="4680433"/>
            <a:ext cx="1461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</a:rPr>
              <a:t>Céltica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89919-2B9D-C6D1-83C0-314EDC922476}"/>
              </a:ext>
            </a:extLst>
          </p:cNvPr>
          <p:cNvSpPr txBox="1"/>
          <p:nvPr/>
        </p:nvSpPr>
        <p:spPr>
          <a:xfrm>
            <a:off x="37459" y="3431852"/>
            <a:ext cx="3179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Las 6 </a:t>
            </a:r>
            <a:r>
              <a:rPr lang="en-US" sz="4000" b="1" dirty="0" err="1"/>
              <a:t>Familias</a:t>
            </a:r>
            <a:r>
              <a:rPr lang="en-US" sz="2800" b="1" dirty="0"/>
              <a:t>: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41BC2-FF0D-2700-D2C3-6C2D45F91938}"/>
              </a:ext>
            </a:extLst>
          </p:cNvPr>
          <p:cNvSpPr txBox="1"/>
          <p:nvPr/>
        </p:nvSpPr>
        <p:spPr>
          <a:xfrm>
            <a:off x="2172988" y="4948995"/>
            <a:ext cx="1000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Rusa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DCD15-F139-8AAB-5020-BECB65ACE2CB}"/>
              </a:ext>
            </a:extLst>
          </p:cNvPr>
          <p:cNvSpPr txBox="1"/>
          <p:nvPr/>
        </p:nvSpPr>
        <p:spPr>
          <a:xfrm>
            <a:off x="2067131" y="5768012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(Ingles)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99376-CD44-6818-2E78-1A01D2FAF230}"/>
              </a:ext>
            </a:extLst>
          </p:cNvPr>
          <p:cNvSpPr txBox="1"/>
          <p:nvPr/>
        </p:nvSpPr>
        <p:spPr>
          <a:xfrm>
            <a:off x="315467" y="613734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Español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74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7A1F2-2F96-8F37-8BA5-667BA5E5F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C8B1EF-2D39-0D91-C1C1-B89CE61F881A}"/>
              </a:ext>
            </a:extLst>
          </p:cNvPr>
          <p:cNvSpPr txBox="1"/>
          <p:nvPr/>
        </p:nvSpPr>
        <p:spPr>
          <a:xfrm>
            <a:off x="2704574" y="1586633"/>
            <a:ext cx="37403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a book.  These are the books.</a:t>
            </a:r>
          </a:p>
          <a:p>
            <a:r>
              <a:rPr lang="en-US" dirty="0"/>
              <a:t>This is a pencil.  These are the pencils.</a:t>
            </a:r>
          </a:p>
          <a:p>
            <a:r>
              <a:rPr lang="en-US" dirty="0"/>
              <a:t>This is a desk.    ________</a:t>
            </a:r>
          </a:p>
          <a:p>
            <a:r>
              <a:rPr lang="en-US" dirty="0"/>
              <a:t>This is a chair.    ________</a:t>
            </a:r>
          </a:p>
          <a:p>
            <a:r>
              <a:rPr lang="en-US" dirty="0"/>
              <a:t>This is a car.       ________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F5E9D-57A9-4F84-4A50-A2103B2A57EC}"/>
              </a:ext>
            </a:extLst>
          </p:cNvPr>
          <p:cNvSpPr txBox="1"/>
          <p:nvPr/>
        </p:nvSpPr>
        <p:spPr>
          <a:xfrm>
            <a:off x="2388304" y="4472271"/>
            <a:ext cx="37830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That is a book.  Those are the books.</a:t>
            </a:r>
          </a:p>
          <a:p>
            <a:r>
              <a:rPr lang="en-US" dirty="0"/>
              <a:t>That is a pencil.  Those are the pencils.</a:t>
            </a:r>
          </a:p>
          <a:p>
            <a:r>
              <a:rPr lang="en-US" dirty="0"/>
              <a:t>That is a desk.    ________</a:t>
            </a:r>
          </a:p>
          <a:p>
            <a:r>
              <a:rPr lang="en-US" dirty="0"/>
              <a:t>That is a chair.    ________</a:t>
            </a:r>
          </a:p>
          <a:p>
            <a:r>
              <a:rPr lang="en-US" dirty="0"/>
              <a:t>That is a car.       ________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D51AD-65B1-A759-C0C0-2802D8D867DB}"/>
              </a:ext>
            </a:extLst>
          </p:cNvPr>
          <p:cNvSpPr txBox="1"/>
          <p:nvPr/>
        </p:nvSpPr>
        <p:spPr>
          <a:xfrm>
            <a:off x="2126666" y="892713"/>
            <a:ext cx="5076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This/These</a:t>
            </a:r>
            <a:r>
              <a:rPr lang="en-US" sz="4000" dirty="0"/>
              <a:t> </a:t>
            </a:r>
            <a:r>
              <a:rPr lang="en-US" sz="3600" dirty="0">
                <a:sym typeface="Wingdings" pitchFamily="2" charset="2"/>
              </a:rPr>
              <a:t></a:t>
            </a:r>
            <a:r>
              <a:rPr lang="en-US" sz="4000" dirty="0"/>
              <a:t>  </a:t>
            </a:r>
            <a:r>
              <a:rPr lang="en-US" sz="4000" dirty="0">
                <a:solidFill>
                  <a:srgbClr val="0070C0"/>
                </a:solidFill>
              </a:rPr>
              <a:t>Este(s)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EF8FA-7BB0-D66B-4734-E14B790D1A54}"/>
              </a:ext>
            </a:extLst>
          </p:cNvPr>
          <p:cNvSpPr txBox="1"/>
          <p:nvPr/>
        </p:nvSpPr>
        <p:spPr>
          <a:xfrm>
            <a:off x="2207471" y="3764385"/>
            <a:ext cx="502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That/Those</a:t>
            </a:r>
            <a:r>
              <a:rPr lang="en-US" sz="4000" dirty="0"/>
              <a:t> </a:t>
            </a:r>
            <a:r>
              <a:rPr lang="en-US" sz="3600" dirty="0">
                <a:sym typeface="Wingdings" pitchFamily="2" charset="2"/>
              </a:rPr>
              <a:t></a:t>
            </a:r>
            <a:r>
              <a:rPr lang="en-US" sz="4000" dirty="0"/>
              <a:t>  </a:t>
            </a:r>
            <a:r>
              <a:rPr lang="en-US" sz="4000" dirty="0">
                <a:solidFill>
                  <a:srgbClr val="0070C0"/>
                </a:solidFill>
              </a:rPr>
              <a:t>Ese(s)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6D39C4-AD0A-5587-FDEC-279B3CC3D7CA}"/>
              </a:ext>
            </a:extLst>
          </p:cNvPr>
          <p:cNvSpPr txBox="1"/>
          <p:nvPr/>
        </p:nvSpPr>
        <p:spPr>
          <a:xfrm>
            <a:off x="860280" y="1770938"/>
            <a:ext cx="1085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aqui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6A40D7-1AE8-3AA5-E2D9-24F32E027FB5}"/>
              </a:ext>
            </a:extLst>
          </p:cNvPr>
          <p:cNvSpPr txBox="1"/>
          <p:nvPr/>
        </p:nvSpPr>
        <p:spPr>
          <a:xfrm>
            <a:off x="1036611" y="4525366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allá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51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3D59E-9DE8-61D3-37DA-EE340D47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3AC0A-DF5B-E284-CA91-1272E5B55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55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D98CF-9AF0-B5D1-CEEB-6D4F04EA0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4A9ED-57D8-789C-3974-DD5C94596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80" y="365125"/>
            <a:ext cx="3591839" cy="1325563"/>
          </a:xfrm>
        </p:spPr>
        <p:txBody>
          <a:bodyPr/>
          <a:lstStyle/>
          <a:p>
            <a:r>
              <a:rPr lang="en-US" b="1" u="sng" dirty="0"/>
              <a:t>Quick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4B10C-B2F7-69DE-4E6F-53E67BB60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652" y="1577625"/>
            <a:ext cx="5462392" cy="4351338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Ingles:  mas </a:t>
            </a:r>
            <a:r>
              <a:rPr lang="en-US" dirty="0" err="1">
                <a:solidFill>
                  <a:srgbClr val="0070C0"/>
                </a:solidFill>
              </a:rPr>
              <a:t>facil</a:t>
            </a:r>
            <a:r>
              <a:rPr lang="en-US" dirty="0">
                <a:solidFill>
                  <a:srgbClr val="0070C0"/>
                </a:solidFill>
              </a:rPr>
              <a:t>:  </a:t>
            </a:r>
          </a:p>
          <a:p>
            <a:pPr lvl="1"/>
            <a:r>
              <a:rPr lang="en-US" dirty="0" err="1">
                <a:solidFill>
                  <a:srgbClr val="0070C0"/>
                </a:solidFill>
              </a:rPr>
              <a:t>conjugaciones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sencillas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Ingles:  mas </a:t>
            </a:r>
            <a:r>
              <a:rPr lang="en-US" dirty="0" err="1">
                <a:solidFill>
                  <a:srgbClr val="0070C0"/>
                </a:solidFill>
              </a:rPr>
              <a:t>dificil</a:t>
            </a:r>
            <a:r>
              <a:rPr lang="en-US" dirty="0">
                <a:solidFill>
                  <a:srgbClr val="0070C0"/>
                </a:solidFill>
              </a:rPr>
              <a:t>:  </a:t>
            </a:r>
          </a:p>
          <a:p>
            <a:pPr lvl="1"/>
            <a:r>
              <a:rPr lang="en-US" dirty="0" err="1">
                <a:solidFill>
                  <a:srgbClr val="0070C0"/>
                </a:solidFill>
              </a:rPr>
              <a:t>vocabulario</a:t>
            </a:r>
            <a:r>
              <a:rPr lang="en-US" dirty="0">
                <a:solidFill>
                  <a:srgbClr val="0070C0"/>
                </a:solidFill>
              </a:rPr>
              <a:t> + pronunciation</a:t>
            </a:r>
          </a:p>
          <a:p>
            <a:pPr lvl="1"/>
            <a:r>
              <a:rPr lang="en-US" dirty="0" err="1">
                <a:solidFill>
                  <a:srgbClr val="0070C0"/>
                </a:solidFill>
              </a:rPr>
              <a:t>estructura</a:t>
            </a:r>
            <a:r>
              <a:rPr lang="en-US" dirty="0">
                <a:solidFill>
                  <a:srgbClr val="0070C0"/>
                </a:solidFill>
              </a:rPr>
              <a:t> de </a:t>
            </a:r>
            <a:r>
              <a:rPr lang="en-US" dirty="0" err="1">
                <a:solidFill>
                  <a:srgbClr val="0070C0"/>
                </a:solidFill>
              </a:rPr>
              <a:t>frases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Nuestra </a:t>
            </a:r>
            <a:r>
              <a:rPr lang="en-US" dirty="0" err="1">
                <a:solidFill>
                  <a:srgbClr val="0070C0"/>
                </a:solidFill>
              </a:rPr>
              <a:t>estrategia</a:t>
            </a:r>
            <a:r>
              <a:rPr lang="en-US" dirty="0">
                <a:solidFill>
                  <a:srgbClr val="0070C0"/>
                </a:solidFill>
              </a:rPr>
              <a:t>:  </a:t>
            </a:r>
          </a:p>
          <a:p>
            <a:pPr lvl="1"/>
            <a:r>
              <a:rPr lang="en-US" dirty="0" err="1">
                <a:solidFill>
                  <a:srgbClr val="0070C0"/>
                </a:solidFill>
              </a:rPr>
              <a:t>aprender</a:t>
            </a:r>
            <a:r>
              <a:rPr lang="en-US" dirty="0">
                <a:solidFill>
                  <a:srgbClr val="0070C0"/>
                </a:solidFill>
              </a:rPr>
              <a:t> palabras </a:t>
            </a:r>
            <a:r>
              <a:rPr lang="en-US" dirty="0" err="1">
                <a:solidFill>
                  <a:srgbClr val="0070C0"/>
                </a:solidFill>
              </a:rPr>
              <a:t>importantes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 err="1">
                <a:solidFill>
                  <a:srgbClr val="0070C0"/>
                </a:solidFill>
              </a:rPr>
              <a:t>aprender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frases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exemplos</a:t>
            </a:r>
            <a:r>
              <a:rPr lang="en-US" dirty="0">
                <a:solidFill>
                  <a:srgbClr val="0070C0"/>
                </a:solidFill>
              </a:rPr>
              <a:t> para </a:t>
            </a:r>
            <a:r>
              <a:rPr lang="en-US" dirty="0" err="1">
                <a:solidFill>
                  <a:srgbClr val="0070C0"/>
                </a:solidFill>
              </a:rPr>
              <a:t>llenar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D85467-C30E-EA31-70E7-495AC2A5B2A2}"/>
              </a:ext>
            </a:extLst>
          </p:cNvPr>
          <p:cNvSpPr txBox="1">
            <a:spLocks/>
          </p:cNvSpPr>
          <p:nvPr/>
        </p:nvSpPr>
        <p:spPr>
          <a:xfrm>
            <a:off x="604380" y="1690688"/>
            <a:ext cx="54623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English: easier because of</a:t>
            </a:r>
          </a:p>
          <a:p>
            <a:pPr lvl="1"/>
            <a:r>
              <a:rPr lang="en-US" dirty="0"/>
              <a:t>simple conjugations</a:t>
            </a:r>
          </a:p>
          <a:p>
            <a:r>
              <a:rPr lang="en-US" dirty="0"/>
              <a:t>English: harder because of  </a:t>
            </a:r>
          </a:p>
          <a:p>
            <a:pPr lvl="1"/>
            <a:r>
              <a:rPr lang="en-US" dirty="0"/>
              <a:t>vocabulary + pronunciation</a:t>
            </a:r>
          </a:p>
          <a:p>
            <a:pPr lvl="1"/>
            <a:r>
              <a:rPr lang="en-US" dirty="0"/>
              <a:t>structure of sentences</a:t>
            </a:r>
          </a:p>
          <a:p>
            <a:endParaRPr lang="en-US" dirty="0"/>
          </a:p>
          <a:p>
            <a:r>
              <a:rPr lang="en-US" dirty="0"/>
              <a:t>Our strategy:  </a:t>
            </a:r>
          </a:p>
          <a:p>
            <a:pPr lvl="1"/>
            <a:r>
              <a:rPr lang="en-US" dirty="0"/>
              <a:t>learn important words</a:t>
            </a:r>
          </a:p>
          <a:p>
            <a:pPr lvl="1"/>
            <a:r>
              <a:rPr lang="en-US" dirty="0"/>
              <a:t>learn example sentences to fill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0C87CF-8752-08E0-A0A0-CE641232F2CA}"/>
              </a:ext>
            </a:extLst>
          </p:cNvPr>
          <p:cNvSpPr txBox="1">
            <a:spLocks/>
          </p:cNvSpPr>
          <p:nvPr/>
        </p:nvSpPr>
        <p:spPr>
          <a:xfrm>
            <a:off x="6349652" y="365124"/>
            <a:ext cx="4124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err="1">
                <a:solidFill>
                  <a:srgbClr val="0070C0"/>
                </a:solidFill>
              </a:rPr>
              <a:t>Repaso</a:t>
            </a:r>
            <a:r>
              <a:rPr lang="en-US" b="1" u="sng" dirty="0">
                <a:solidFill>
                  <a:srgbClr val="0070C0"/>
                </a:solidFill>
              </a:rPr>
              <a:t> Rapido</a:t>
            </a:r>
          </a:p>
        </p:txBody>
      </p:sp>
    </p:spTree>
    <p:extLst>
      <p:ext uri="{BB962C8B-B14F-4D97-AF65-F5344CB8AC3E}">
        <p14:creationId xmlns:p14="http://schemas.microsoft.com/office/powerpoint/2010/main" val="1574045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7BAA-E3E6-8F9B-8562-1C3B0749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Prueba</a:t>
            </a:r>
            <a:r>
              <a:rPr lang="en-US" dirty="0"/>
              <a:t> </a:t>
            </a:r>
            <a:r>
              <a:rPr lang="en-US"/>
              <a:t>de N / 1000 </a:t>
            </a:r>
            <a:r>
              <a:rPr lang="en-US" dirty="0"/>
              <a:t>palabras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ED6D3-D181-3048-A125-273FF2EDA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300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AFB2-FE95-1D80-8CF4-B260D4EA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Verbo</a:t>
            </a:r>
            <a:r>
              <a:rPr lang="en-US" dirty="0"/>
              <a:t>:   ser/</a:t>
            </a:r>
            <a:r>
              <a:rPr lang="en-US" dirty="0" err="1"/>
              <a:t>estar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DC670-51E8-6AD8-6FA6-AF4742594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 am		</a:t>
            </a:r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/>
              <a:t>estoy</a:t>
            </a:r>
            <a:r>
              <a:rPr lang="en-US" dirty="0"/>
              <a:t>/soi				I'm		I was</a:t>
            </a:r>
          </a:p>
          <a:p>
            <a:pPr marL="0" indent="0">
              <a:buNone/>
            </a:pPr>
            <a:r>
              <a:rPr lang="en-US" dirty="0"/>
              <a:t>You are	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estás</a:t>
            </a:r>
            <a:r>
              <a:rPr lang="en-US" dirty="0"/>
              <a:t>/</a:t>
            </a:r>
            <a:r>
              <a:rPr lang="en-US" dirty="0" err="1"/>
              <a:t>eres</a:t>
            </a:r>
            <a:r>
              <a:rPr lang="en-US" dirty="0"/>
              <a:t>			You're		You were</a:t>
            </a:r>
          </a:p>
          <a:p>
            <a:pPr marL="0" indent="0">
              <a:buNone/>
            </a:pPr>
            <a:r>
              <a:rPr lang="en-US" dirty="0"/>
              <a:t>He is		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/es				He's		He </a:t>
            </a:r>
            <a:r>
              <a:rPr lang="en-US" b="1" dirty="0">
                <a:solidFill>
                  <a:srgbClr val="FF0000"/>
                </a:solidFill>
              </a:rPr>
              <a:t>was</a:t>
            </a:r>
          </a:p>
          <a:p>
            <a:pPr marL="0" indent="0">
              <a:buNone/>
            </a:pPr>
            <a:r>
              <a:rPr lang="en-US" dirty="0"/>
              <a:t>She is		</a:t>
            </a:r>
            <a:r>
              <a:rPr lang="en-US" dirty="0" err="1"/>
              <a:t>ella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/es			 	She's		She was</a:t>
            </a:r>
          </a:p>
          <a:p>
            <a:pPr marL="0" indent="0">
              <a:buNone/>
            </a:pPr>
            <a:r>
              <a:rPr lang="en-US" dirty="0"/>
              <a:t>It is		-					It's		It was</a:t>
            </a:r>
          </a:p>
          <a:p>
            <a:pPr marL="0" indent="0">
              <a:buNone/>
            </a:pPr>
            <a:r>
              <a:rPr lang="en-US" dirty="0"/>
              <a:t>We are	</a:t>
            </a:r>
            <a:r>
              <a:rPr lang="en-US" dirty="0" err="1"/>
              <a:t>nosotros</a:t>
            </a:r>
            <a:r>
              <a:rPr lang="en-US" dirty="0"/>
              <a:t> </a:t>
            </a:r>
            <a:r>
              <a:rPr lang="en-US" dirty="0" err="1"/>
              <a:t>estamos</a:t>
            </a:r>
            <a:r>
              <a:rPr lang="en-US" dirty="0"/>
              <a:t>/</a:t>
            </a:r>
            <a:r>
              <a:rPr lang="en-US" dirty="0" err="1"/>
              <a:t>somos</a:t>
            </a:r>
            <a:r>
              <a:rPr lang="en-US" dirty="0"/>
              <a:t>		We're		We were</a:t>
            </a:r>
          </a:p>
          <a:p>
            <a:pPr marL="0" indent="0">
              <a:buNone/>
            </a:pPr>
            <a:r>
              <a:rPr lang="en-US" dirty="0"/>
              <a:t>You all are	</a:t>
            </a:r>
            <a:r>
              <a:rPr lang="en-US" dirty="0" err="1"/>
              <a:t>ustes</a:t>
            </a:r>
            <a:r>
              <a:rPr lang="en-US" dirty="0"/>
              <a:t> </a:t>
            </a:r>
            <a:r>
              <a:rPr lang="en-US" dirty="0" err="1"/>
              <a:t>están</a:t>
            </a:r>
            <a:r>
              <a:rPr lang="en-US" dirty="0"/>
              <a:t>/son			You all are	You all were</a:t>
            </a:r>
          </a:p>
          <a:p>
            <a:pPr marL="0" indent="0">
              <a:buNone/>
            </a:pPr>
            <a:r>
              <a:rPr lang="en-US" dirty="0"/>
              <a:t>They are	</a:t>
            </a:r>
            <a:r>
              <a:rPr lang="en-US" dirty="0" err="1"/>
              <a:t>ellos</a:t>
            </a:r>
            <a:r>
              <a:rPr lang="en-US" dirty="0"/>
              <a:t>/</a:t>
            </a:r>
            <a:r>
              <a:rPr lang="en-US" dirty="0" err="1"/>
              <a:t>ellas</a:t>
            </a:r>
            <a:r>
              <a:rPr lang="en-US" dirty="0"/>
              <a:t> </a:t>
            </a:r>
            <a:r>
              <a:rPr lang="en-US" dirty="0" err="1"/>
              <a:t>están</a:t>
            </a:r>
            <a:r>
              <a:rPr lang="en-US" dirty="0"/>
              <a:t>/son		They're	They were</a:t>
            </a:r>
          </a:p>
        </p:txBody>
      </p:sp>
    </p:spTree>
    <p:extLst>
      <p:ext uri="{BB962C8B-B14F-4D97-AF65-F5344CB8AC3E}">
        <p14:creationId xmlns:p14="http://schemas.microsoft.com/office/powerpoint/2010/main" val="2183656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BB321-67FB-8D76-F466-156FD2F8A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95437" cy="1325563"/>
          </a:xfrm>
        </p:spPr>
        <p:txBody>
          <a:bodyPr/>
          <a:lstStyle/>
          <a:p>
            <a:r>
              <a:rPr lang="en-US" dirty="0"/>
              <a:t>Supply the form of the verb to 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287D9-1460-E09F-B1F8-74AF7CBE7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6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1)  </a:t>
            </a:r>
            <a:r>
              <a:rPr lang="en-US" dirty="0">
                <a:solidFill>
                  <a:srgbClr val="00B050"/>
                </a:solidFill>
              </a:rPr>
              <a:t>¿</a:t>
            </a:r>
            <a:r>
              <a:rPr lang="en-US" dirty="0" err="1">
                <a:solidFill>
                  <a:srgbClr val="00B050"/>
                </a:solidFill>
              </a:rPr>
              <a:t>Tienes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hambre</a:t>
            </a:r>
            <a:r>
              <a:rPr lang="en-US" dirty="0">
                <a:solidFill>
                  <a:srgbClr val="00B050"/>
                </a:solidFill>
              </a:rPr>
              <a:t>?</a:t>
            </a:r>
            <a:r>
              <a:rPr lang="en-US" dirty="0"/>
              <a:t>     ___ you hungry?</a:t>
            </a:r>
          </a:p>
          <a:p>
            <a:pPr marL="0" indent="0">
              <a:buNone/>
            </a:pPr>
            <a:r>
              <a:rPr lang="en-US" dirty="0"/>
              <a:t>2)  </a:t>
            </a:r>
            <a:r>
              <a:rPr lang="en-US" dirty="0">
                <a:solidFill>
                  <a:srgbClr val="00B050"/>
                </a:solidFill>
              </a:rPr>
              <a:t>Estoy  </a:t>
            </a:r>
            <a:r>
              <a:rPr lang="en-US" dirty="0" err="1">
                <a:solidFill>
                  <a:srgbClr val="00B050"/>
                </a:solidFill>
              </a:rPr>
              <a:t>listo</a:t>
            </a:r>
            <a:r>
              <a:rPr lang="en-US" dirty="0">
                <a:solidFill>
                  <a:srgbClr val="00B050"/>
                </a:solidFill>
              </a:rPr>
              <a:t> para comer.</a:t>
            </a:r>
            <a:r>
              <a:rPr lang="en-US" dirty="0"/>
              <a:t>      I ___ ready to eat.   </a:t>
            </a:r>
            <a:r>
              <a:rPr lang="en-US" dirty="0">
                <a:solidFill>
                  <a:srgbClr val="0070C0"/>
                </a:solidFill>
              </a:rPr>
              <a:t>(contraction?)</a:t>
            </a:r>
          </a:p>
          <a:p>
            <a:pPr marL="0" indent="0">
              <a:buNone/>
            </a:pPr>
            <a:r>
              <a:rPr lang="en-US" dirty="0"/>
              <a:t>3)  </a:t>
            </a:r>
            <a:r>
              <a:rPr lang="en-US" dirty="0">
                <a:solidFill>
                  <a:srgbClr val="00B050"/>
                </a:solidFill>
              </a:rPr>
              <a:t>¿Cuando </a:t>
            </a:r>
            <a:r>
              <a:rPr lang="en-US" dirty="0" err="1">
                <a:solidFill>
                  <a:srgbClr val="00B050"/>
                </a:solidFill>
              </a:rPr>
              <a:t>vuelven</a:t>
            </a:r>
            <a:r>
              <a:rPr lang="en-US" dirty="0">
                <a:solidFill>
                  <a:srgbClr val="00B050"/>
                </a:solidFill>
              </a:rPr>
              <a:t> a casa?</a:t>
            </a:r>
            <a:r>
              <a:rPr lang="en-US" dirty="0"/>
              <a:t>     When ___ they coming home?  </a:t>
            </a:r>
          </a:p>
          <a:p>
            <a:pPr marL="0" indent="0">
              <a:buNone/>
            </a:pPr>
            <a:r>
              <a:rPr lang="en-US" dirty="0"/>
              <a:t>4)  </a:t>
            </a:r>
            <a:r>
              <a:rPr lang="en-US" dirty="0">
                <a:solidFill>
                  <a:srgbClr val="00B050"/>
                </a:solidFill>
              </a:rPr>
              <a:t>¿</a:t>
            </a:r>
            <a:r>
              <a:rPr lang="en-US" dirty="0" err="1">
                <a:solidFill>
                  <a:srgbClr val="00B050"/>
                </a:solidFill>
              </a:rPr>
              <a:t>Cuantos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anos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tiene</a:t>
            </a:r>
            <a:r>
              <a:rPr lang="en-US" dirty="0">
                <a:solidFill>
                  <a:srgbClr val="00B050"/>
                </a:solidFill>
              </a:rPr>
              <a:t> Gustavo?</a:t>
            </a:r>
            <a:r>
              <a:rPr lang="en-US" dirty="0"/>
              <a:t>     How old ___ Gustavo?</a:t>
            </a:r>
          </a:p>
          <a:p>
            <a:pPr marL="0" indent="0">
              <a:buNone/>
            </a:pPr>
            <a:r>
              <a:rPr lang="en-US" dirty="0"/>
              <a:t>5)  </a:t>
            </a:r>
            <a:r>
              <a:rPr lang="en-US" dirty="0">
                <a:solidFill>
                  <a:srgbClr val="00B050"/>
                </a:solidFill>
              </a:rPr>
              <a:t>¿</a:t>
            </a:r>
            <a:r>
              <a:rPr lang="en-US" dirty="0" err="1">
                <a:solidFill>
                  <a:srgbClr val="00B050"/>
                </a:solidFill>
              </a:rPr>
              <a:t>Cuanto</a:t>
            </a:r>
            <a:r>
              <a:rPr lang="en-US" dirty="0">
                <a:solidFill>
                  <a:srgbClr val="00B050"/>
                </a:solidFill>
              </a:rPr>
              <a:t> es la </a:t>
            </a:r>
            <a:r>
              <a:rPr lang="en-US" dirty="0" err="1">
                <a:solidFill>
                  <a:srgbClr val="00B050"/>
                </a:solidFill>
              </a:rPr>
              <a:t>saltena</a:t>
            </a:r>
            <a:r>
              <a:rPr lang="en-US" dirty="0">
                <a:solidFill>
                  <a:srgbClr val="00B050"/>
                </a:solidFill>
              </a:rPr>
              <a:t>?</a:t>
            </a:r>
            <a:r>
              <a:rPr lang="en-US" dirty="0"/>
              <a:t>       How much ___ the </a:t>
            </a:r>
            <a:r>
              <a:rPr lang="en-US" dirty="0" err="1"/>
              <a:t>salteña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6)  </a:t>
            </a:r>
            <a:r>
              <a:rPr lang="en-US" dirty="0">
                <a:solidFill>
                  <a:srgbClr val="00B050"/>
                </a:solidFill>
              </a:rPr>
              <a:t>Diana </a:t>
            </a:r>
            <a:r>
              <a:rPr lang="en-US" dirty="0" err="1">
                <a:solidFill>
                  <a:srgbClr val="00B050"/>
                </a:solidFill>
              </a:rPr>
              <a:t>esta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lista</a:t>
            </a:r>
            <a:r>
              <a:rPr lang="en-US" dirty="0">
                <a:solidFill>
                  <a:srgbClr val="00B050"/>
                </a:solidFill>
              </a:rPr>
              <a:t> para </a:t>
            </a:r>
            <a:r>
              <a:rPr lang="en-US" dirty="0" err="1">
                <a:solidFill>
                  <a:srgbClr val="00B050"/>
                </a:solidFill>
              </a:rPr>
              <a:t>mirar</a:t>
            </a:r>
            <a:r>
              <a:rPr lang="en-US" dirty="0">
                <a:solidFill>
                  <a:srgbClr val="00B050"/>
                </a:solidFill>
              </a:rPr>
              <a:t> la tele.</a:t>
            </a:r>
            <a:r>
              <a:rPr lang="en-US" dirty="0"/>
              <a:t>    Diana ___ ready to watch TV?</a:t>
            </a:r>
          </a:p>
          <a:p>
            <a:pPr marL="0" indent="0">
              <a:buNone/>
            </a:pPr>
            <a:r>
              <a:rPr lang="en-US" dirty="0"/>
              <a:t>7)  </a:t>
            </a:r>
            <a:r>
              <a:rPr lang="en-US" dirty="0">
                <a:solidFill>
                  <a:srgbClr val="00B050"/>
                </a:solidFill>
              </a:rPr>
              <a:t>El sol </a:t>
            </a:r>
            <a:r>
              <a:rPr lang="en-US" dirty="0" err="1">
                <a:solidFill>
                  <a:srgbClr val="00B050"/>
                </a:solidFill>
              </a:rPr>
              <a:t>esta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en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el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cielo</a:t>
            </a:r>
            <a:r>
              <a:rPr lang="en-US" dirty="0">
                <a:solidFill>
                  <a:srgbClr val="00B050"/>
                </a:solidFill>
              </a:rPr>
              <a:t>.</a:t>
            </a:r>
            <a:r>
              <a:rPr lang="en-US" dirty="0"/>
              <a:t>     The sun ___ in the sky.</a:t>
            </a:r>
          </a:p>
          <a:p>
            <a:pPr marL="0" indent="0">
              <a:buNone/>
            </a:pPr>
            <a:r>
              <a:rPr lang="en-US" dirty="0"/>
              <a:t>8)  </a:t>
            </a:r>
            <a:r>
              <a:rPr lang="en-US" dirty="0">
                <a:solidFill>
                  <a:srgbClr val="00B050"/>
                </a:solidFill>
              </a:rPr>
              <a:t>Estan </a:t>
            </a:r>
            <a:r>
              <a:rPr lang="en-US" dirty="0" err="1">
                <a:solidFill>
                  <a:srgbClr val="00B050"/>
                </a:solidFill>
              </a:rPr>
              <a:t>listos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ir</a:t>
            </a:r>
            <a:r>
              <a:rPr lang="en-US" dirty="0">
                <a:solidFill>
                  <a:srgbClr val="00B050"/>
                </a:solidFill>
              </a:rPr>
              <a:t>?</a:t>
            </a:r>
            <a:r>
              <a:rPr lang="en-US" dirty="0"/>
              <a:t>     ___ you all ready to go?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BA1170-7E2C-4DFE-9A4B-D785B69E968F}"/>
              </a:ext>
            </a:extLst>
          </p:cNvPr>
          <p:cNvSpPr txBox="1"/>
          <p:nvPr/>
        </p:nvSpPr>
        <p:spPr>
          <a:xfrm>
            <a:off x="11234366" y="67413"/>
            <a:ext cx="9576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am </a:t>
            </a:r>
          </a:p>
          <a:p>
            <a:r>
              <a:rPr lang="en-US" dirty="0"/>
              <a:t>you are</a:t>
            </a:r>
          </a:p>
          <a:p>
            <a:r>
              <a:rPr lang="en-US" dirty="0"/>
              <a:t>he is</a:t>
            </a:r>
          </a:p>
          <a:p>
            <a:r>
              <a:rPr lang="en-US" dirty="0"/>
              <a:t>we are</a:t>
            </a:r>
          </a:p>
          <a:p>
            <a:r>
              <a:rPr lang="en-US" dirty="0"/>
              <a:t>they are</a:t>
            </a:r>
          </a:p>
        </p:txBody>
      </p:sp>
    </p:spTree>
    <p:extLst>
      <p:ext uri="{BB962C8B-B14F-4D97-AF65-F5344CB8AC3E}">
        <p14:creationId xmlns:p14="http://schemas.microsoft.com/office/powerpoint/2010/main" val="363802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2D180-26C3-E29C-874F-6A183A86F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6082D-5948-9C50-1AA4-38A639C28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202565"/>
            <a:ext cx="11775440" cy="6655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>
                <a:solidFill>
                  <a:srgbClr val="D80000"/>
                </a:solidFill>
                <a:effectLst/>
                <a:latin typeface="BalsamiqSans"/>
              </a:rPr>
              <a:t>Acknowledgements</a:t>
            </a:r>
            <a:r>
              <a:rPr lang="en-US" sz="3600" dirty="0">
                <a:solidFill>
                  <a:srgbClr val="D80000"/>
                </a:solidFill>
                <a:effectLst/>
                <a:latin typeface="BalsamiqSans"/>
              </a:rPr>
              <a:t> (1)</a:t>
            </a:r>
            <a:endParaRPr lang="en-US" sz="4800" dirty="0"/>
          </a:p>
          <a:p>
            <a:pPr hangingPunct="0">
              <a:buNone/>
            </a:pPr>
            <a:endParaRPr lang="en-US" sz="2400" dirty="0">
              <a:solidFill>
                <a:srgbClr val="D80000"/>
              </a:solidFill>
              <a:effectLst/>
              <a:latin typeface="BalsamiqSans"/>
            </a:endParaRPr>
          </a:p>
          <a:p>
            <a:pPr hangingPunct="0">
              <a:buNone/>
            </a:pPr>
            <a:r>
              <a:rPr lang="en-US" dirty="0">
                <a:solidFill>
                  <a:srgbClr val="D80000"/>
                </a:solidFill>
                <a:effectLst/>
                <a:latin typeface="BalsamiqSans"/>
              </a:rPr>
              <a:t>I thank God, Who has always been there taking care of me. I see His love in every step I take.    I was born in Cochabamba, Bolivia, and when I was very young, I left my home country to study medicine at the Federal University of the State of Rio de Janeiro in Brazil. I felt very honored, but the fear I had was immense. It was a challenge to carry on in spite of this fear, but I knew that God had a purpose for my life. </a:t>
            </a:r>
          </a:p>
          <a:p>
            <a:pPr hangingPunct="0">
              <a:buNone/>
            </a:pPr>
            <a:endParaRPr lang="en-US" dirty="0">
              <a:solidFill>
                <a:srgbClr val="D80000"/>
              </a:solidFill>
              <a:effectLst/>
              <a:latin typeface="BalsamiqSans"/>
            </a:endParaRPr>
          </a:p>
          <a:p>
            <a:pPr hangingPunct="0">
              <a:buNone/>
            </a:pPr>
            <a:r>
              <a:rPr lang="en-US" dirty="0">
                <a:solidFill>
                  <a:srgbClr val="D80000"/>
                </a:solidFill>
                <a:effectLst/>
                <a:latin typeface="BalsamiqSans"/>
              </a:rPr>
              <a:t>Years later, I got married and my first daughter Diana was born with very fragile health.  In my quest to help her, I began to study everything I could, and I discovered the medicine that I practice today.  This medicine takes a comprehensive approach to health, and it involves taking care of everything from lifestyle to thoughts.  It was at that moment that I finally understood the overarching role of Neuroscience in our wellness. </a:t>
            </a:r>
          </a:p>
        </p:txBody>
      </p:sp>
    </p:spTree>
    <p:extLst>
      <p:ext uri="{BB962C8B-B14F-4D97-AF65-F5344CB8AC3E}">
        <p14:creationId xmlns:p14="http://schemas.microsoft.com/office/powerpoint/2010/main" val="33595740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3F550-8366-6BFB-14F3-737960E50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DA1B3-A1E5-CE81-4366-D6B59552B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202565"/>
            <a:ext cx="11775440" cy="6655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>
                <a:solidFill>
                  <a:srgbClr val="D80000"/>
                </a:solidFill>
                <a:effectLst/>
                <a:latin typeface="BalsamiqSans"/>
              </a:rPr>
              <a:t>Acknowledgements</a:t>
            </a:r>
            <a:r>
              <a:rPr lang="en-US" sz="3600" dirty="0">
                <a:solidFill>
                  <a:srgbClr val="D80000"/>
                </a:solidFill>
                <a:effectLst/>
                <a:latin typeface="BalsamiqSans"/>
              </a:rPr>
              <a:t> (2)</a:t>
            </a:r>
            <a:endParaRPr lang="en-US" sz="4800" dirty="0"/>
          </a:p>
          <a:p>
            <a:pPr hangingPunct="0">
              <a:buNone/>
            </a:pPr>
            <a:endParaRPr lang="en-US" sz="2400" dirty="0">
              <a:solidFill>
                <a:srgbClr val="D80000"/>
              </a:solidFill>
              <a:effectLst/>
              <a:latin typeface="BalsamiqSans"/>
            </a:endParaRPr>
          </a:p>
          <a:p>
            <a:pPr hangingPunct="0">
              <a:buNone/>
            </a:pPr>
            <a:r>
              <a:rPr lang="en-US" dirty="0">
                <a:solidFill>
                  <a:srgbClr val="D80000"/>
                </a:solidFill>
                <a:effectLst/>
                <a:latin typeface="BalsamiqSans"/>
              </a:rPr>
              <a:t>To share this new knowledge with my children, I had to translate it into more accessible language. So, I started telling stories that not only helped them fall asleep but also taught them valuable life lessons.</a:t>
            </a:r>
          </a:p>
          <a:p>
            <a:pPr hangingPunct="0">
              <a:buNone/>
            </a:pPr>
            <a:endParaRPr lang="en-US" dirty="0">
              <a:solidFill>
                <a:srgbClr val="D80000"/>
              </a:solidFill>
              <a:effectLst/>
              <a:latin typeface="BalsamiqSans"/>
            </a:endParaRPr>
          </a:p>
          <a:p>
            <a:pPr hangingPunct="0">
              <a:buNone/>
            </a:pPr>
            <a:r>
              <a:rPr lang="en-US" dirty="0">
                <a:solidFill>
                  <a:srgbClr val="D80000"/>
                </a:solidFill>
                <a:effectLst/>
                <a:latin typeface="BalsamiqSans"/>
              </a:rPr>
              <a:t>One day, my eight-year-old daughter said to me:  "Mom, other children need to hear these stories.  You could write a book, and I’ll draw the pictures!" </a:t>
            </a:r>
          </a:p>
          <a:p>
            <a:pPr hangingPunct="0">
              <a:buNone/>
            </a:pPr>
            <a:endParaRPr lang="en-US" dirty="0">
              <a:solidFill>
                <a:srgbClr val="D80000"/>
              </a:solidFill>
              <a:effectLst/>
              <a:latin typeface="BalsamiqSans"/>
            </a:endParaRPr>
          </a:p>
          <a:p>
            <a:pPr hangingPunct="0">
              <a:buNone/>
            </a:pPr>
            <a:r>
              <a:rPr lang="en-US" dirty="0">
                <a:solidFill>
                  <a:srgbClr val="D80000"/>
                </a:solidFill>
                <a:effectLst/>
                <a:latin typeface="BalsamiqSans"/>
              </a:rPr>
              <a:t>Today, after several years, this book has finally been born. </a:t>
            </a:r>
          </a:p>
          <a:p>
            <a:pPr hangingPunct="0">
              <a:buNone/>
            </a:pPr>
            <a:endParaRPr lang="en-US" sz="2400" dirty="0">
              <a:solidFill>
                <a:srgbClr val="D80000"/>
              </a:solidFill>
              <a:effectLst/>
              <a:latin typeface="BalsamiqSans"/>
            </a:endParaRPr>
          </a:p>
        </p:txBody>
      </p:sp>
    </p:spTree>
    <p:extLst>
      <p:ext uri="{BB962C8B-B14F-4D97-AF65-F5344CB8AC3E}">
        <p14:creationId xmlns:p14="http://schemas.microsoft.com/office/powerpoint/2010/main" val="3458395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2243D-01C7-491D-ECAB-B6CF56EF4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7AA2D-A837-A237-EE90-5F0C08985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83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A899E-1437-E2C1-823A-94EDA1CAD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 wonderful world w/</a:t>
            </a:r>
            <a:r>
              <a:rPr lang="en-US" dirty="0" err="1"/>
              <a:t>lyricdsw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12A5D-9097-05F6-A1C7-E552C6F64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09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2202C8-7F13-90FA-C421-4F3972705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0864" y="0"/>
            <a:ext cx="9175142" cy="684932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B02D92-3B71-0778-D87D-2C8B9C71BB32}"/>
              </a:ext>
            </a:extLst>
          </p:cNvPr>
          <p:cNvSpPr txBox="1"/>
          <p:nvPr/>
        </p:nvSpPr>
        <p:spPr>
          <a:xfrm>
            <a:off x="5725546" y="2148981"/>
            <a:ext cx="74090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Ingles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AC516-6654-15D4-4D14-E7A93859E976}"/>
              </a:ext>
            </a:extLst>
          </p:cNvPr>
          <p:cNvSpPr txBox="1"/>
          <p:nvPr/>
        </p:nvSpPr>
        <p:spPr>
          <a:xfrm>
            <a:off x="7987129" y="2148981"/>
            <a:ext cx="71686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Germ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AD851-6ECA-AF9C-5E1B-C2D0A445E99D}"/>
              </a:ext>
            </a:extLst>
          </p:cNvPr>
          <p:cNvSpPr txBox="1"/>
          <p:nvPr/>
        </p:nvSpPr>
        <p:spPr>
          <a:xfrm>
            <a:off x="3505745" y="1027906"/>
            <a:ext cx="82291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err="1"/>
              <a:t>Céltica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81D098-88FE-74D2-1DC2-DC7B85E7274A}"/>
              </a:ext>
            </a:extLst>
          </p:cNvPr>
          <p:cNvSpPr txBox="1"/>
          <p:nvPr/>
        </p:nvSpPr>
        <p:spPr>
          <a:xfrm>
            <a:off x="7126275" y="522008"/>
            <a:ext cx="74116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err="1"/>
              <a:t>Sueca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F9EDF8-4FF0-B688-9366-C7BD98EEDA7D}"/>
              </a:ext>
            </a:extLst>
          </p:cNvPr>
          <p:cNvSpPr txBox="1"/>
          <p:nvPr/>
        </p:nvSpPr>
        <p:spPr>
          <a:xfrm>
            <a:off x="3302215" y="4264578"/>
            <a:ext cx="92845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Español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D834EA-7EA2-0F27-B921-28D0D4BF01E9}"/>
              </a:ext>
            </a:extLst>
          </p:cNvPr>
          <p:cNvSpPr txBox="1"/>
          <p:nvPr/>
        </p:nvSpPr>
        <p:spPr>
          <a:xfrm>
            <a:off x="4230674" y="3094741"/>
            <a:ext cx="115236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err="1"/>
              <a:t>Portugues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728DD7-15B7-50AB-FA4B-EDBCDC50F1E2}"/>
              </a:ext>
            </a:extLst>
          </p:cNvPr>
          <p:cNvSpPr txBox="1"/>
          <p:nvPr/>
        </p:nvSpPr>
        <p:spPr>
          <a:xfrm>
            <a:off x="5973908" y="4085342"/>
            <a:ext cx="90736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err="1"/>
              <a:t>Francés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950E96-9082-2A7E-1633-AA12099BB0C0}"/>
              </a:ext>
            </a:extLst>
          </p:cNvPr>
          <p:cNvSpPr txBox="1"/>
          <p:nvPr/>
        </p:nvSpPr>
        <p:spPr>
          <a:xfrm>
            <a:off x="5188927" y="4513164"/>
            <a:ext cx="1009572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Italiano</a:t>
            </a:r>
            <a:r>
              <a:rPr lang="en-US" b="1" dirty="0"/>
              <a:t>/</a:t>
            </a:r>
          </a:p>
          <a:p>
            <a:pPr algn="ctr"/>
            <a:r>
              <a:rPr lang="en-US" b="1" dirty="0"/>
              <a:t>Latin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EF0FEF-AAF6-030E-FBD2-E89AEABA0F8A}"/>
              </a:ext>
            </a:extLst>
          </p:cNvPr>
          <p:cNvSpPr txBox="1"/>
          <p:nvPr/>
        </p:nvSpPr>
        <p:spPr>
          <a:xfrm>
            <a:off x="-68916" y="0"/>
            <a:ext cx="31582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Las </a:t>
            </a:r>
            <a:r>
              <a:rPr lang="en-US" sz="4800" b="1" dirty="0" err="1"/>
              <a:t>Idiomas</a:t>
            </a:r>
            <a:endParaRPr lang="en-US" sz="4800" b="1" dirty="0"/>
          </a:p>
          <a:p>
            <a:pPr algn="ctr"/>
            <a:r>
              <a:rPr lang="en-US" sz="4800" b="1" dirty="0"/>
              <a:t>de Europa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320BA6-5F6E-D8CF-61BA-4BC0ABF82177}"/>
              </a:ext>
            </a:extLst>
          </p:cNvPr>
          <p:cNvSpPr txBox="1"/>
          <p:nvPr/>
        </p:nvSpPr>
        <p:spPr>
          <a:xfrm>
            <a:off x="10991776" y="6455750"/>
            <a:ext cx="65274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err="1"/>
              <a:t>Ruso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A2DDC3-D3E9-2B3B-38CD-CB08CF1D5AF6}"/>
              </a:ext>
            </a:extLst>
          </p:cNvPr>
          <p:cNvSpPr txBox="1"/>
          <p:nvPr/>
        </p:nvSpPr>
        <p:spPr>
          <a:xfrm>
            <a:off x="-94330" y="1733482"/>
            <a:ext cx="25379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La </a:t>
            </a:r>
            <a:r>
              <a:rPr lang="en-US" sz="2400" b="1" dirty="0" err="1"/>
              <a:t>Proximidad</a:t>
            </a:r>
            <a:endParaRPr lang="en-US" sz="2400" b="1" dirty="0"/>
          </a:p>
          <a:p>
            <a:pPr algn="ctr"/>
            <a:r>
              <a:rPr lang="en-US" sz="2400" b="1" dirty="0"/>
              <a:t>entre dos </a:t>
            </a:r>
            <a:r>
              <a:rPr lang="en-US" sz="2400" b="1" dirty="0" err="1"/>
              <a:t>idiomas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 err="1"/>
              <a:t>significa</a:t>
            </a:r>
            <a:endParaRPr lang="en-US" sz="2400" b="1" dirty="0"/>
          </a:p>
          <a:p>
            <a:pPr algn="ctr"/>
            <a:r>
              <a:rPr lang="en-US" sz="2400" b="1" dirty="0"/>
              <a:t>mas palabras</a:t>
            </a:r>
          </a:p>
          <a:p>
            <a:pPr algn="ctr"/>
            <a:r>
              <a:rPr lang="en-US" sz="2400" b="1" dirty="0" err="1"/>
              <a:t>similares</a:t>
            </a:r>
            <a:endParaRPr 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A808D0-503D-6C85-6775-4736216C224E}"/>
              </a:ext>
            </a:extLst>
          </p:cNvPr>
          <p:cNvSpPr txBox="1"/>
          <p:nvPr/>
        </p:nvSpPr>
        <p:spPr>
          <a:xfrm>
            <a:off x="274098" y="3710327"/>
            <a:ext cx="158248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No es </a:t>
            </a:r>
            <a:r>
              <a:rPr lang="en-US" b="1" dirty="0" err="1">
                <a:solidFill>
                  <a:schemeClr val="accent2"/>
                </a:solidFill>
              </a:rPr>
              <a:t>broma</a:t>
            </a:r>
            <a:r>
              <a:rPr lang="en-US" b="1" dirty="0">
                <a:solidFill>
                  <a:schemeClr val="accent2"/>
                </a:solidFill>
              </a:rPr>
              <a:t>:</a:t>
            </a:r>
          </a:p>
          <a:p>
            <a:pPr algn="ctr"/>
            <a:endParaRPr lang="en-US" b="1" dirty="0">
              <a:solidFill>
                <a:schemeClr val="accent2"/>
              </a:solidFill>
            </a:endParaRP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Un </a:t>
            </a:r>
            <a:r>
              <a:rPr lang="en-US" b="1" dirty="0" err="1">
                <a:solidFill>
                  <a:schemeClr val="accent2"/>
                </a:solidFill>
              </a:rPr>
              <a:t>Finlandés</a:t>
            </a:r>
            <a:r>
              <a:rPr lang="en-US" b="1" dirty="0">
                <a:solidFill>
                  <a:schemeClr val="accent2"/>
                </a:solidFill>
              </a:rPr>
              <a:t> y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un Español se</a:t>
            </a:r>
          </a:p>
          <a:p>
            <a:pPr algn="ctr"/>
            <a:r>
              <a:rPr lang="en-US" b="1" dirty="0" err="1">
                <a:solidFill>
                  <a:schemeClr val="accent2"/>
                </a:solidFill>
              </a:rPr>
              <a:t>encuentran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en</a:t>
            </a:r>
            <a:endParaRPr lang="en-US" b="1" dirty="0">
              <a:solidFill>
                <a:schemeClr val="accent2"/>
              </a:solidFill>
            </a:endParaRPr>
          </a:p>
          <a:p>
            <a:pPr algn="ctr"/>
            <a:r>
              <a:rPr lang="en-US" b="1" dirty="0" err="1">
                <a:solidFill>
                  <a:schemeClr val="accent2"/>
                </a:solidFill>
              </a:rPr>
              <a:t>una</a:t>
            </a:r>
            <a:r>
              <a:rPr lang="en-US" b="1" dirty="0">
                <a:solidFill>
                  <a:schemeClr val="accent2"/>
                </a:solidFill>
              </a:rPr>
              <a:t> taverna.  </a:t>
            </a:r>
          </a:p>
          <a:p>
            <a:pPr algn="ctr"/>
            <a:endParaRPr lang="en-US" b="1" dirty="0">
              <a:solidFill>
                <a:schemeClr val="accent2"/>
              </a:solidFill>
            </a:endParaRP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¿Como se </a:t>
            </a:r>
          </a:p>
          <a:p>
            <a:pPr algn="ctr"/>
            <a:r>
              <a:rPr lang="en-US" b="1" dirty="0" err="1">
                <a:solidFill>
                  <a:schemeClr val="accent2"/>
                </a:solidFill>
              </a:rPr>
              <a:t>communican</a:t>
            </a:r>
            <a:r>
              <a:rPr lang="en-US" b="1" dirty="0">
                <a:solidFill>
                  <a:schemeClr val="accent2"/>
                </a:solidFill>
              </a:rPr>
              <a:t>?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¡En </a:t>
            </a:r>
            <a:r>
              <a:rPr lang="en-US" b="1" dirty="0" err="1">
                <a:solidFill>
                  <a:srgbClr val="00B050"/>
                </a:solidFill>
              </a:rPr>
              <a:t>Inglés</a:t>
            </a:r>
            <a:r>
              <a:rPr lang="en-US" b="1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5423A8-EE65-0D81-C0BA-0877584A2D14}"/>
              </a:ext>
            </a:extLst>
          </p:cNvPr>
          <p:cNvSpPr txBox="1"/>
          <p:nvPr/>
        </p:nvSpPr>
        <p:spPr>
          <a:xfrm>
            <a:off x="11085423" y="8672"/>
            <a:ext cx="109356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err="1"/>
              <a:t>Finlandés</a:t>
            </a:r>
            <a:endParaRPr lang="en-US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D1D01C-C50A-A888-9B07-F85A712BDA38}"/>
              </a:ext>
            </a:extLst>
          </p:cNvPr>
          <p:cNvSpPr txBox="1"/>
          <p:nvPr/>
        </p:nvSpPr>
        <p:spPr>
          <a:xfrm>
            <a:off x="7867440" y="4348721"/>
            <a:ext cx="81560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err="1"/>
              <a:t>Grieca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84487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2CB85E4-6E11-84BF-333E-70C3A2829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01" y="0"/>
            <a:ext cx="717946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7AF22D-4379-81BB-8AB2-1048DDC113FD}"/>
              </a:ext>
            </a:extLst>
          </p:cNvPr>
          <p:cNvSpPr txBox="1"/>
          <p:nvPr/>
        </p:nvSpPr>
        <p:spPr>
          <a:xfrm>
            <a:off x="959504" y="3620121"/>
            <a:ext cx="92845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Español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8ED5F-5069-6311-418A-667A95D72F37}"/>
              </a:ext>
            </a:extLst>
          </p:cNvPr>
          <p:cNvSpPr txBox="1"/>
          <p:nvPr/>
        </p:nvSpPr>
        <p:spPr>
          <a:xfrm>
            <a:off x="2236368" y="516295"/>
            <a:ext cx="115236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err="1"/>
              <a:t>Portugues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760077-93B8-D330-6282-593B3E882EC3}"/>
              </a:ext>
            </a:extLst>
          </p:cNvPr>
          <p:cNvSpPr txBox="1"/>
          <p:nvPr/>
        </p:nvSpPr>
        <p:spPr>
          <a:xfrm>
            <a:off x="4954855" y="1761454"/>
            <a:ext cx="90736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Frances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1EC43F-67F3-C8BC-98BA-9385493FC30B}"/>
              </a:ext>
            </a:extLst>
          </p:cNvPr>
          <p:cNvSpPr txBox="1"/>
          <p:nvPr/>
        </p:nvSpPr>
        <p:spPr>
          <a:xfrm>
            <a:off x="9823089" y="146963"/>
            <a:ext cx="74090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err="1"/>
              <a:t>Inglés</a:t>
            </a:r>
            <a:endParaRPr lang="en-US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576B3C-63F2-E1D2-845E-F77EA0B5AC25}"/>
              </a:ext>
            </a:extLst>
          </p:cNvPr>
          <p:cNvCxnSpPr>
            <a:cxnSpLocks/>
          </p:cNvCxnSpPr>
          <p:nvPr/>
        </p:nvCxnSpPr>
        <p:spPr>
          <a:xfrm flipV="1">
            <a:off x="5696452" y="365125"/>
            <a:ext cx="4077743" cy="71220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C905B31-9CF8-77F1-C004-7A275C1B557F}"/>
              </a:ext>
            </a:extLst>
          </p:cNvPr>
          <p:cNvSpPr txBox="1"/>
          <p:nvPr/>
        </p:nvSpPr>
        <p:spPr>
          <a:xfrm>
            <a:off x="7906993" y="743385"/>
            <a:ext cx="1588640" cy="1200329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El </a:t>
            </a:r>
            <a:r>
              <a:rPr lang="en-US" b="1" dirty="0" err="1">
                <a:solidFill>
                  <a:schemeClr val="bg1"/>
                </a:solidFill>
              </a:rPr>
              <a:t>Inglés</a:t>
            </a:r>
            <a:r>
              <a:rPr lang="en-US" b="1" dirty="0">
                <a:solidFill>
                  <a:schemeClr val="bg1"/>
                </a:solidFill>
              </a:rPr>
              <a:t> es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&gt;2x mas </a:t>
            </a:r>
            <a:r>
              <a:rPr lang="en-US" b="1" dirty="0" err="1">
                <a:solidFill>
                  <a:schemeClr val="bg1"/>
                </a:solidFill>
              </a:rPr>
              <a:t>lejos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del </a:t>
            </a:r>
            <a:r>
              <a:rPr lang="en-US" b="1" dirty="0" err="1">
                <a:solidFill>
                  <a:schemeClr val="bg1"/>
                </a:solidFill>
              </a:rPr>
              <a:t>español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que </a:t>
            </a:r>
            <a:r>
              <a:rPr lang="en-US" b="1" dirty="0" err="1">
                <a:solidFill>
                  <a:schemeClr val="bg1"/>
                </a:solidFill>
              </a:rPr>
              <a:t>el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francés</a:t>
            </a:r>
            <a:r>
              <a:rPr lang="en-US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DF6D35-6F5B-7C79-D0E2-0454EBEE70B4}"/>
              </a:ext>
            </a:extLst>
          </p:cNvPr>
          <p:cNvSpPr txBox="1"/>
          <p:nvPr/>
        </p:nvSpPr>
        <p:spPr>
          <a:xfrm>
            <a:off x="3989302" y="3296955"/>
            <a:ext cx="921535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Italiano</a:t>
            </a:r>
            <a:endParaRPr lang="en-US" b="1" dirty="0"/>
          </a:p>
          <a:p>
            <a:pPr algn="ctr"/>
            <a:r>
              <a:rPr lang="en-US" b="1" dirty="0"/>
              <a:t>(Latino)</a:t>
            </a:r>
          </a:p>
        </p:txBody>
      </p:sp>
    </p:spTree>
    <p:extLst>
      <p:ext uri="{BB962C8B-B14F-4D97-AF65-F5344CB8AC3E}">
        <p14:creationId xmlns:p14="http://schemas.microsoft.com/office/powerpoint/2010/main" val="3926461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860FB1-C2EC-09DA-4EBD-939D04ADF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168" y="17940"/>
            <a:ext cx="6880671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5AA3FA-48AF-3647-4CC1-DBAEEDC2E7AB}"/>
              </a:ext>
            </a:extLst>
          </p:cNvPr>
          <p:cNvSpPr txBox="1"/>
          <p:nvPr/>
        </p:nvSpPr>
        <p:spPr>
          <a:xfrm>
            <a:off x="6355741" y="4941608"/>
            <a:ext cx="74090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Ingles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8D00B-710F-78CB-420A-E3ECF3BDB24F}"/>
              </a:ext>
            </a:extLst>
          </p:cNvPr>
          <p:cNvSpPr txBox="1"/>
          <p:nvPr/>
        </p:nvSpPr>
        <p:spPr>
          <a:xfrm>
            <a:off x="9878512" y="4952870"/>
            <a:ext cx="92044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err="1"/>
              <a:t>Alemán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FF6EA0-F0BB-A185-C8C9-ADF0B4EE5E04}"/>
              </a:ext>
            </a:extLst>
          </p:cNvPr>
          <p:cNvSpPr txBox="1"/>
          <p:nvPr/>
        </p:nvSpPr>
        <p:spPr>
          <a:xfrm>
            <a:off x="9165141" y="410797"/>
            <a:ext cx="74116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err="1"/>
              <a:t>Sueca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05C143-6645-B54E-FD73-C17FF2450C7A}"/>
              </a:ext>
            </a:extLst>
          </p:cNvPr>
          <p:cNvSpPr txBox="1"/>
          <p:nvPr/>
        </p:nvSpPr>
        <p:spPr>
          <a:xfrm>
            <a:off x="3588418" y="2694107"/>
            <a:ext cx="82291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err="1"/>
              <a:t>Céltica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C7E628-D998-66AC-F15B-F77B00AC2C35}"/>
              </a:ext>
            </a:extLst>
          </p:cNvPr>
          <p:cNvSpPr txBox="1"/>
          <p:nvPr/>
        </p:nvSpPr>
        <p:spPr>
          <a:xfrm>
            <a:off x="5236285" y="6506608"/>
            <a:ext cx="90736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Frances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9BECCC-EC3D-7B13-9645-F91CDFB54B17}"/>
              </a:ext>
            </a:extLst>
          </p:cNvPr>
          <p:cNvSpPr txBox="1"/>
          <p:nvPr/>
        </p:nvSpPr>
        <p:spPr>
          <a:xfrm>
            <a:off x="7620711" y="486637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4B63FA-6091-599E-6FEF-4C14DCBABFFC}"/>
              </a:ext>
            </a:extLst>
          </p:cNvPr>
          <p:cNvSpPr txBox="1"/>
          <p:nvPr/>
        </p:nvSpPr>
        <p:spPr>
          <a:xfrm>
            <a:off x="5600872" y="387274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2BBB95-D451-F8F7-FC48-89AA554DE14D}"/>
              </a:ext>
            </a:extLst>
          </p:cNvPr>
          <p:cNvSpPr txBox="1"/>
          <p:nvPr/>
        </p:nvSpPr>
        <p:spPr>
          <a:xfrm>
            <a:off x="7213499" y="300646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60B6E5-6F6C-6D5C-9A73-16E21F04B103}"/>
              </a:ext>
            </a:extLst>
          </p:cNvPr>
          <p:cNvSpPr txBox="1"/>
          <p:nvPr/>
        </p:nvSpPr>
        <p:spPr>
          <a:xfrm>
            <a:off x="1720413" y="782492"/>
            <a:ext cx="309674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Ingles </a:t>
            </a:r>
            <a:r>
              <a:rPr lang="en-US" sz="2400" b="1" dirty="0" err="1"/>
              <a:t>recibió</a:t>
            </a:r>
            <a:r>
              <a:rPr lang="en-US" sz="2400" b="1" dirty="0"/>
              <a:t> palabras </a:t>
            </a:r>
            <a:br>
              <a:rPr lang="en-US" sz="2400" b="1" dirty="0"/>
            </a:br>
            <a:r>
              <a:rPr lang="en-US" sz="2400" b="1" dirty="0"/>
              <a:t>de 4+ </a:t>
            </a:r>
            <a:r>
              <a:rPr lang="en-US" sz="2400" b="1" dirty="0" err="1"/>
              <a:t>idiomas</a:t>
            </a:r>
            <a:r>
              <a:rPr lang="en-US" sz="2400" b="1" dirty="0"/>
              <a:t>:</a:t>
            </a:r>
          </a:p>
          <a:p>
            <a:pPr marL="342900" indent="-342900">
              <a:buAutoNum type="arabicParenR"/>
            </a:pPr>
            <a:r>
              <a:rPr lang="en-US" sz="2400" b="1" dirty="0" err="1"/>
              <a:t>Alemán</a:t>
            </a:r>
            <a:endParaRPr lang="en-US" sz="2400" b="1" dirty="0"/>
          </a:p>
          <a:p>
            <a:pPr marL="342900" indent="-342900">
              <a:buAutoNum type="arabicParenR"/>
            </a:pPr>
            <a:r>
              <a:rPr lang="en-US" sz="2400" b="1" dirty="0" err="1"/>
              <a:t>Francés</a:t>
            </a:r>
            <a:endParaRPr lang="en-US" sz="2400" b="1" dirty="0"/>
          </a:p>
          <a:p>
            <a:pPr marL="342900" indent="-342900">
              <a:buFontTx/>
              <a:buAutoNum type="arabicParenR"/>
            </a:pPr>
            <a:r>
              <a:rPr lang="en-US" sz="2400" b="1" dirty="0" err="1"/>
              <a:t>Sueca</a:t>
            </a:r>
            <a:endParaRPr lang="en-US" sz="2400" b="1" dirty="0"/>
          </a:p>
          <a:p>
            <a:pPr marL="342900" indent="-342900">
              <a:buAutoNum type="arabicParenR"/>
            </a:pPr>
            <a:r>
              <a:rPr lang="en-US" sz="2400" b="1" dirty="0" err="1"/>
              <a:t>Céltica</a:t>
            </a:r>
            <a:endParaRPr lang="en-US" sz="2400" b="1" dirty="0"/>
          </a:p>
          <a:p>
            <a:pPr marL="342900" indent="-342900">
              <a:buAutoNum type="arabicParenR"/>
            </a:pPr>
            <a:r>
              <a:rPr lang="en-US" sz="2400" b="1" dirty="0" err="1"/>
              <a:t>Griega</a:t>
            </a:r>
            <a:endParaRPr lang="en-US" sz="2400" b="1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39ADF83-492F-5A4F-0338-0EA1CB92D3D0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5689967" y="5931243"/>
            <a:ext cx="329609" cy="57536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535A011-FF9D-8DE6-F727-06FA1EB73E0E}"/>
              </a:ext>
            </a:extLst>
          </p:cNvPr>
          <p:cNvSpPr txBox="1"/>
          <p:nvPr/>
        </p:nvSpPr>
        <p:spPr>
          <a:xfrm>
            <a:off x="5689967" y="544140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4813663-C989-62F8-0C8F-437CCE148D86}"/>
              </a:ext>
            </a:extLst>
          </p:cNvPr>
          <p:cNvCxnSpPr>
            <a:cxnSpLocks/>
          </p:cNvCxnSpPr>
          <p:nvPr/>
        </p:nvCxnSpPr>
        <p:spPr>
          <a:xfrm flipH="1" flipV="1">
            <a:off x="4488081" y="3063439"/>
            <a:ext cx="737683" cy="58935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46E76AE-812A-BA6D-89FB-FE92F918DB0E}"/>
              </a:ext>
            </a:extLst>
          </p:cNvPr>
          <p:cNvSpPr txBox="1"/>
          <p:nvPr/>
        </p:nvSpPr>
        <p:spPr>
          <a:xfrm>
            <a:off x="8491708" y="6496527"/>
            <a:ext cx="107753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err="1"/>
              <a:t>Holandés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7850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08CAD-948D-95EC-B223-F33BE60FD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708" y="232433"/>
            <a:ext cx="6263271" cy="1325563"/>
          </a:xfrm>
        </p:spPr>
        <p:txBody>
          <a:bodyPr/>
          <a:lstStyle/>
          <a:p>
            <a:pPr algn="ctr"/>
            <a:r>
              <a:rPr lang="en-US" b="1" dirty="0" err="1"/>
              <a:t>Inglés</a:t>
            </a:r>
            <a:r>
              <a:rPr lang="en-US" b="1" dirty="0"/>
              <a:t>:  ¿es </a:t>
            </a:r>
            <a:r>
              <a:rPr lang="en-US" b="1" dirty="0" err="1"/>
              <a:t>fácil</a:t>
            </a:r>
            <a:r>
              <a:rPr lang="en-US" b="1" dirty="0"/>
              <a:t> o </a:t>
            </a:r>
            <a:r>
              <a:rPr lang="en-US" b="1" dirty="0" err="1"/>
              <a:t>difícil</a:t>
            </a:r>
            <a:r>
              <a:rPr lang="en-US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E439B-BC58-BCDD-0C81-FABEF0470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48" y="1690688"/>
            <a:ext cx="3627611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900" b="1" u="sng" dirty="0"/>
              <a:t>MAS FACIL</a:t>
            </a:r>
            <a:endParaRPr lang="en-US" sz="3000" b="1" u="sng" dirty="0"/>
          </a:p>
          <a:p>
            <a:r>
              <a:rPr lang="en-US" b="1" dirty="0" err="1"/>
              <a:t>Gramática</a:t>
            </a:r>
            <a:endParaRPr lang="en-US" b="1" dirty="0"/>
          </a:p>
          <a:p>
            <a:r>
              <a:rPr lang="en-US" b="1" dirty="0" err="1"/>
              <a:t>Menos</a:t>
            </a:r>
            <a:r>
              <a:rPr lang="en-US" b="1" dirty="0"/>
              <a:t> </a:t>
            </a:r>
            <a:r>
              <a:rPr lang="en-US" b="1" dirty="0" err="1"/>
              <a:t>congugaciones</a:t>
            </a:r>
            <a:endParaRPr lang="en-US" b="1" dirty="0"/>
          </a:p>
          <a:p>
            <a:pPr lvl="1"/>
            <a:r>
              <a:rPr lang="en-US" b="1" dirty="0" err="1"/>
              <a:t>Verbes</a:t>
            </a:r>
            <a:r>
              <a:rPr lang="en-US" b="1" dirty="0"/>
              <a:t> (poco)</a:t>
            </a:r>
          </a:p>
          <a:p>
            <a:pPr lvl="1"/>
            <a:r>
              <a:rPr lang="en-US" b="1" dirty="0" err="1"/>
              <a:t>Adjectivos</a:t>
            </a:r>
            <a:r>
              <a:rPr lang="en-US" b="1" dirty="0"/>
              <a:t> (nada!)</a:t>
            </a:r>
          </a:p>
          <a:p>
            <a:r>
              <a:rPr lang="en-US" b="1" dirty="0" err="1"/>
              <a:t>Estructura</a:t>
            </a:r>
            <a:r>
              <a:rPr lang="en-US" b="1" dirty="0"/>
              <a:t> de </a:t>
            </a:r>
            <a:r>
              <a:rPr lang="en-US" b="1" dirty="0" err="1"/>
              <a:t>frases</a:t>
            </a:r>
            <a:endParaRPr lang="en-US" b="1" dirty="0"/>
          </a:p>
          <a:p>
            <a:pPr lvl="1"/>
            <a:r>
              <a:rPr lang="en-US" b="1" dirty="0"/>
              <a:t>Mas </a:t>
            </a:r>
            <a:r>
              <a:rPr lang="en-US" b="1" dirty="0" err="1"/>
              <a:t>rigide</a:t>
            </a:r>
            <a:r>
              <a:rPr lang="en-US" b="1" dirty="0"/>
              <a:t>, </a:t>
            </a:r>
            <a:r>
              <a:rPr lang="en-US" b="1" dirty="0" err="1"/>
              <a:t>por</a:t>
            </a:r>
            <a:r>
              <a:rPr lang="en-US" b="1" dirty="0"/>
              <a:t> razon de la </a:t>
            </a:r>
            <a:r>
              <a:rPr lang="en-US" b="1" dirty="0" err="1"/>
              <a:t>simplicidad</a:t>
            </a:r>
            <a:r>
              <a:rPr lang="en-US" b="1" dirty="0"/>
              <a:t> </a:t>
            </a:r>
            <a:r>
              <a:rPr lang="en-US" b="1" dirty="0" err="1"/>
              <a:t>gramatical</a:t>
            </a:r>
            <a:endParaRPr lang="en-US" b="1" dirty="0"/>
          </a:p>
          <a:p>
            <a:r>
              <a:rPr lang="en-US" b="1" dirty="0" err="1">
                <a:solidFill>
                  <a:srgbClr val="00B050"/>
                </a:solidFill>
              </a:rPr>
              <a:t>Empezar</a:t>
            </a:r>
            <a:r>
              <a:rPr lang="en-US" b="1" dirty="0">
                <a:solidFill>
                  <a:srgbClr val="00B050"/>
                </a:solidFill>
              </a:rPr>
              <a:t> a </a:t>
            </a:r>
            <a:r>
              <a:rPr lang="en-US" b="1" dirty="0" err="1">
                <a:solidFill>
                  <a:srgbClr val="00B050"/>
                </a:solidFill>
              </a:rPr>
              <a:t>hablar</a:t>
            </a:r>
            <a:endParaRPr lang="en-US" b="1" dirty="0">
              <a:solidFill>
                <a:srgbClr val="00B050"/>
              </a:solidFill>
            </a:endParaRP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DB4818-B06B-E897-E4A0-075EAFC80DC3}"/>
              </a:ext>
            </a:extLst>
          </p:cNvPr>
          <p:cNvSpPr txBox="1">
            <a:spLocks/>
          </p:cNvSpPr>
          <p:nvPr/>
        </p:nvSpPr>
        <p:spPr>
          <a:xfrm>
            <a:off x="4976680" y="1557996"/>
            <a:ext cx="32003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u="sng" dirty="0"/>
              <a:t>MAS DIFICIL</a:t>
            </a:r>
            <a:endParaRPr lang="en-US" b="1" u="sng" dirty="0"/>
          </a:p>
          <a:p>
            <a:r>
              <a:rPr lang="en-US" b="1" dirty="0" err="1"/>
              <a:t>Pronunciación</a:t>
            </a:r>
            <a:endParaRPr lang="en-US" b="1" dirty="0"/>
          </a:p>
          <a:p>
            <a:r>
              <a:rPr lang="en-US" b="1" dirty="0"/>
              <a:t> </a:t>
            </a:r>
            <a:r>
              <a:rPr lang="en-US" b="1" dirty="0" err="1"/>
              <a:t>Orthografía</a:t>
            </a:r>
            <a:endParaRPr lang="en-US" b="1" dirty="0"/>
          </a:p>
          <a:p>
            <a:r>
              <a:rPr lang="en-US" b="1" dirty="0" err="1"/>
              <a:t>Vocabulario</a:t>
            </a:r>
            <a:endParaRPr lang="en-US" b="1" dirty="0"/>
          </a:p>
          <a:p>
            <a:r>
              <a:rPr lang="en-US" b="1" dirty="0" err="1"/>
              <a:t>Artículos</a:t>
            </a:r>
            <a:endParaRPr lang="en-US" b="1" dirty="0"/>
          </a:p>
          <a:p>
            <a:r>
              <a:rPr lang="en-US" b="1" dirty="0" err="1">
                <a:solidFill>
                  <a:srgbClr val="FF0000"/>
                </a:solidFill>
              </a:rPr>
              <a:t>Perfecionar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r>
              <a:rPr lang="en-US" b="1" dirty="0"/>
              <a:t>Muchos </a:t>
            </a:r>
            <a:r>
              <a:rPr lang="en-US" b="1" dirty="0" err="1"/>
              <a:t>pequenias</a:t>
            </a:r>
            <a:r>
              <a:rPr lang="en-US" b="1" dirty="0"/>
              <a:t> </a:t>
            </a:r>
            <a:r>
              <a:rPr lang="en-US" b="1" dirty="0" err="1"/>
              <a:t>cosas</a:t>
            </a:r>
            <a:r>
              <a:rPr lang="en-US" b="1" dirty="0"/>
              <a:t> de “</a:t>
            </a:r>
            <a:r>
              <a:rPr lang="en-US" b="1" dirty="0" err="1"/>
              <a:t>estilo</a:t>
            </a:r>
            <a:r>
              <a:rPr lang="en-US" b="1" dirty="0"/>
              <a:t>”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E2708-5444-5065-A743-03FE7B181D8B}"/>
              </a:ext>
            </a:extLst>
          </p:cNvPr>
          <p:cNvSpPr txBox="1"/>
          <p:nvPr/>
        </p:nvSpPr>
        <p:spPr>
          <a:xfrm>
            <a:off x="8658882" y="1840156"/>
            <a:ext cx="25303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Eso</a:t>
            </a:r>
            <a:r>
              <a:rPr lang="en-US" sz="2400" b="1" dirty="0">
                <a:solidFill>
                  <a:srgbClr val="0070C0"/>
                </a:solidFill>
              </a:rPr>
              <a:t> es </a:t>
            </a:r>
            <a:r>
              <a:rPr lang="en-US" sz="2400" b="1" dirty="0" err="1">
                <a:solidFill>
                  <a:srgbClr val="0070C0"/>
                </a:solidFill>
              </a:rPr>
              <a:t>porque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el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Inglés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tiene</a:t>
            </a:r>
            <a:endParaRPr lang="en-US" sz="2400" b="1" dirty="0">
              <a:solidFill>
                <a:srgbClr val="0070C0"/>
              </a:solidFill>
            </a:endParaRPr>
          </a:p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contribuciones</a:t>
            </a:r>
            <a:endParaRPr lang="en-US" sz="2400" b="1" dirty="0">
              <a:solidFill>
                <a:srgbClr val="0070C0"/>
              </a:solidFill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 de </a:t>
            </a:r>
            <a:r>
              <a:rPr lang="en-US" sz="2400" b="1" dirty="0" err="1">
                <a:solidFill>
                  <a:srgbClr val="0070C0"/>
                </a:solidFill>
              </a:rPr>
              <a:t>muchas</a:t>
            </a:r>
            <a:endParaRPr lang="en-US" sz="2400" b="1" dirty="0">
              <a:solidFill>
                <a:srgbClr val="0070C0"/>
              </a:solidFill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lenguas </a:t>
            </a:r>
            <a:r>
              <a:rPr lang="en-US" sz="2400" b="1" dirty="0" err="1">
                <a:solidFill>
                  <a:srgbClr val="0070C0"/>
                </a:solidFill>
              </a:rPr>
              <a:t>diferentes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E44DB7-A14C-A241-6311-10688F34DDB2}"/>
              </a:ext>
            </a:extLst>
          </p:cNvPr>
          <p:cNvCxnSpPr>
            <a:cxnSpLocks/>
          </p:cNvCxnSpPr>
          <p:nvPr/>
        </p:nvCxnSpPr>
        <p:spPr>
          <a:xfrm flipH="1" flipV="1">
            <a:off x="7437863" y="2427890"/>
            <a:ext cx="1231355" cy="26015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E1144F-37B4-44C5-7F73-B8D42C0A6B4C}"/>
              </a:ext>
            </a:extLst>
          </p:cNvPr>
          <p:cNvCxnSpPr>
            <a:cxnSpLocks/>
          </p:cNvCxnSpPr>
          <p:nvPr/>
        </p:nvCxnSpPr>
        <p:spPr>
          <a:xfrm flipH="1">
            <a:off x="7160055" y="2688048"/>
            <a:ext cx="1509163" cy="22331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291DA6-BF6A-1B3A-DC22-95A1FE0F2DB8}"/>
              </a:ext>
            </a:extLst>
          </p:cNvPr>
          <p:cNvCxnSpPr>
            <a:cxnSpLocks/>
          </p:cNvCxnSpPr>
          <p:nvPr/>
        </p:nvCxnSpPr>
        <p:spPr>
          <a:xfrm flipH="1">
            <a:off x="7160055" y="2695485"/>
            <a:ext cx="1538902" cy="72934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389651B4-E237-4512-9722-F472596CA504}"/>
              </a:ext>
            </a:extLst>
          </p:cNvPr>
          <p:cNvSpPr/>
          <p:nvPr/>
        </p:nvSpPr>
        <p:spPr>
          <a:xfrm>
            <a:off x="4143375" y="3014663"/>
            <a:ext cx="728663" cy="1301891"/>
          </a:xfrm>
          <a:custGeom>
            <a:avLst/>
            <a:gdLst>
              <a:gd name="connsiteX0" fmla="*/ 285750 w 728663"/>
              <a:gd name="connsiteY0" fmla="*/ 0 h 1301891"/>
              <a:gd name="connsiteX1" fmla="*/ 400050 w 728663"/>
              <a:gd name="connsiteY1" fmla="*/ 28575 h 1301891"/>
              <a:gd name="connsiteX2" fmla="*/ 485775 w 728663"/>
              <a:gd name="connsiteY2" fmla="*/ 57150 h 1301891"/>
              <a:gd name="connsiteX3" fmla="*/ 557213 w 728663"/>
              <a:gd name="connsiteY3" fmla="*/ 114300 h 1301891"/>
              <a:gd name="connsiteX4" fmla="*/ 642938 w 728663"/>
              <a:gd name="connsiteY4" fmla="*/ 200025 h 1301891"/>
              <a:gd name="connsiteX5" fmla="*/ 700088 w 728663"/>
              <a:gd name="connsiteY5" fmla="*/ 328612 h 1301891"/>
              <a:gd name="connsiteX6" fmla="*/ 728663 w 728663"/>
              <a:gd name="connsiteY6" fmla="*/ 457200 h 1301891"/>
              <a:gd name="connsiteX7" fmla="*/ 714375 w 728663"/>
              <a:gd name="connsiteY7" fmla="*/ 785812 h 1301891"/>
              <a:gd name="connsiteX8" fmla="*/ 685800 w 728663"/>
              <a:gd name="connsiteY8" fmla="*/ 871537 h 1301891"/>
              <a:gd name="connsiteX9" fmla="*/ 671513 w 728663"/>
              <a:gd name="connsiteY9" fmla="*/ 914400 h 1301891"/>
              <a:gd name="connsiteX10" fmla="*/ 642938 w 728663"/>
              <a:gd name="connsiteY10" fmla="*/ 957262 h 1301891"/>
              <a:gd name="connsiteX11" fmla="*/ 600075 w 728663"/>
              <a:gd name="connsiteY11" fmla="*/ 1042987 h 1301891"/>
              <a:gd name="connsiteX12" fmla="*/ 528638 w 728663"/>
              <a:gd name="connsiteY12" fmla="*/ 1171575 h 1301891"/>
              <a:gd name="connsiteX13" fmla="*/ 485775 w 728663"/>
              <a:gd name="connsiteY13" fmla="*/ 1185862 h 1301891"/>
              <a:gd name="connsiteX14" fmla="*/ 357188 w 728663"/>
              <a:gd name="connsiteY14" fmla="*/ 1257300 h 1301891"/>
              <a:gd name="connsiteX15" fmla="*/ 257175 w 728663"/>
              <a:gd name="connsiteY15" fmla="*/ 1300162 h 1301891"/>
              <a:gd name="connsiteX16" fmla="*/ 0 w 728663"/>
              <a:gd name="connsiteY16" fmla="*/ 1300162 h 130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8663" h="1301891">
                <a:moveTo>
                  <a:pt x="285750" y="0"/>
                </a:moveTo>
                <a:cubicBezTo>
                  <a:pt x="323850" y="9525"/>
                  <a:pt x="362288" y="17786"/>
                  <a:pt x="400050" y="28575"/>
                </a:cubicBezTo>
                <a:cubicBezTo>
                  <a:pt x="429012" y="36850"/>
                  <a:pt x="485775" y="57150"/>
                  <a:pt x="485775" y="57150"/>
                </a:cubicBezTo>
                <a:cubicBezTo>
                  <a:pt x="564208" y="174798"/>
                  <a:pt x="461658" y="39979"/>
                  <a:pt x="557213" y="114300"/>
                </a:cubicBezTo>
                <a:cubicBezTo>
                  <a:pt x="589112" y="139110"/>
                  <a:pt x="642938" y="200025"/>
                  <a:pt x="642938" y="200025"/>
                </a:cubicBezTo>
                <a:cubicBezTo>
                  <a:pt x="676943" y="302040"/>
                  <a:pt x="654805" y="260688"/>
                  <a:pt x="700088" y="328612"/>
                </a:cubicBezTo>
                <a:cubicBezTo>
                  <a:pt x="705597" y="350650"/>
                  <a:pt x="728663" y="439066"/>
                  <a:pt x="728663" y="457200"/>
                </a:cubicBezTo>
                <a:cubicBezTo>
                  <a:pt x="728663" y="566841"/>
                  <a:pt x="725657" y="676753"/>
                  <a:pt x="714375" y="785812"/>
                </a:cubicBezTo>
                <a:cubicBezTo>
                  <a:pt x="711276" y="815773"/>
                  <a:pt x="695325" y="842962"/>
                  <a:pt x="685800" y="871537"/>
                </a:cubicBezTo>
                <a:cubicBezTo>
                  <a:pt x="681038" y="885825"/>
                  <a:pt x="679867" y="901869"/>
                  <a:pt x="671513" y="914400"/>
                </a:cubicBezTo>
                <a:cubicBezTo>
                  <a:pt x="661988" y="928687"/>
                  <a:pt x="650617" y="941904"/>
                  <a:pt x="642938" y="957262"/>
                </a:cubicBezTo>
                <a:cubicBezTo>
                  <a:pt x="583785" y="1075567"/>
                  <a:pt x="681966" y="920152"/>
                  <a:pt x="600075" y="1042987"/>
                </a:cubicBezTo>
                <a:cubicBezTo>
                  <a:pt x="587495" y="1080728"/>
                  <a:pt x="565485" y="1159293"/>
                  <a:pt x="528638" y="1171575"/>
                </a:cubicBezTo>
                <a:lnTo>
                  <a:pt x="485775" y="1185862"/>
                </a:lnTo>
                <a:cubicBezTo>
                  <a:pt x="215487" y="1366054"/>
                  <a:pt x="508071" y="1181858"/>
                  <a:pt x="357188" y="1257300"/>
                </a:cubicBezTo>
                <a:cubicBezTo>
                  <a:pt x="305325" y="1283232"/>
                  <a:pt x="322592" y="1297189"/>
                  <a:pt x="257175" y="1300162"/>
                </a:cubicBezTo>
                <a:cubicBezTo>
                  <a:pt x="171538" y="1304054"/>
                  <a:pt x="85725" y="1300162"/>
                  <a:pt x="0" y="1300162"/>
                </a:cubicBezTo>
              </a:path>
            </a:pathLst>
          </a:cu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AF4E503-B448-B793-D43A-D62D4A299901}"/>
              </a:ext>
            </a:extLst>
          </p:cNvPr>
          <p:cNvCxnSpPr>
            <a:cxnSpLocks/>
            <a:stCxn id="33" idx="14"/>
          </p:cNvCxnSpPr>
          <p:nvPr/>
        </p:nvCxnSpPr>
        <p:spPr>
          <a:xfrm flipH="1">
            <a:off x="4038732" y="4271963"/>
            <a:ext cx="461831" cy="44591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511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F3251-054A-368E-6C68-17CF0A02F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46" y="80811"/>
            <a:ext cx="9525020" cy="1325563"/>
          </a:xfrm>
        </p:spPr>
        <p:txBody>
          <a:bodyPr/>
          <a:lstStyle/>
          <a:p>
            <a:r>
              <a:rPr lang="en-US" b="1" dirty="0" err="1"/>
              <a:t>Idiomas</a:t>
            </a:r>
            <a:r>
              <a:rPr lang="en-US" b="1" dirty="0"/>
              <a:t>:  </a:t>
            </a:r>
            <a:r>
              <a:rPr lang="en-US" b="1" dirty="0" err="1"/>
              <a:t>propriedades</a:t>
            </a:r>
            <a:r>
              <a:rPr lang="en-US" b="1" dirty="0"/>
              <a:t>, </a:t>
            </a:r>
            <a:r>
              <a:rPr lang="en-US" b="1" dirty="0" err="1"/>
              <a:t>dimenciones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82669-3C0D-7474-BCD8-EE054E97E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676" y="1257213"/>
            <a:ext cx="11175124" cy="5519976"/>
          </a:xfrm>
        </p:spPr>
        <p:txBody>
          <a:bodyPr>
            <a:normAutofit/>
          </a:bodyPr>
          <a:lstStyle/>
          <a:p>
            <a:r>
              <a:rPr lang="en-US" b="1" dirty="0"/>
              <a:t>GRAMATICA: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¿Es </a:t>
            </a:r>
            <a:r>
              <a:rPr lang="en-US" b="1" dirty="0" err="1"/>
              <a:t>necesario</a:t>
            </a:r>
            <a:r>
              <a:rPr lang="en-US" b="1" dirty="0"/>
              <a:t>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orden</a:t>
            </a:r>
            <a:r>
              <a:rPr lang="en-US" b="1" dirty="0"/>
              <a:t> de las palabras </a:t>
            </a:r>
            <a:r>
              <a:rPr lang="en-US" b="1" dirty="0" err="1"/>
              <a:t>en</a:t>
            </a:r>
            <a:r>
              <a:rPr lang="en-US" b="1" dirty="0"/>
              <a:t> la </a:t>
            </a:r>
            <a:r>
              <a:rPr lang="en-US" b="1" dirty="0" err="1"/>
              <a:t>frasa</a:t>
            </a:r>
            <a:r>
              <a:rPr lang="en-US" b="1" dirty="0"/>
              <a:t>?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PRONUNCIACION</a:t>
            </a:r>
          </a:p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947FB9-8F13-ECC5-44A6-1EEB732E484D}"/>
              </a:ext>
            </a:extLst>
          </p:cNvPr>
          <p:cNvCxnSpPr>
            <a:cxnSpLocks/>
          </p:cNvCxnSpPr>
          <p:nvPr/>
        </p:nvCxnSpPr>
        <p:spPr>
          <a:xfrm>
            <a:off x="2614495" y="2206642"/>
            <a:ext cx="8037029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FA428CD-0A21-4D66-34EE-B7E071BEFD83}"/>
              </a:ext>
            </a:extLst>
          </p:cNvPr>
          <p:cNvSpPr txBox="1"/>
          <p:nvPr/>
        </p:nvSpPr>
        <p:spPr>
          <a:xfrm>
            <a:off x="10644132" y="1825416"/>
            <a:ext cx="15713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MAS </a:t>
            </a:r>
          </a:p>
          <a:p>
            <a:pPr algn="ctr"/>
            <a:r>
              <a:rPr lang="en-US" sz="1400" dirty="0"/>
              <a:t>CONGUGACIONES/</a:t>
            </a:r>
          </a:p>
          <a:p>
            <a:pPr algn="ctr"/>
            <a:r>
              <a:rPr lang="en-US" sz="1400" dirty="0"/>
              <a:t>DICLENSIONES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79BB8E-D8A1-22DF-0583-4995C9EBE353}"/>
              </a:ext>
            </a:extLst>
          </p:cNvPr>
          <p:cNvSpPr txBox="1"/>
          <p:nvPr/>
        </p:nvSpPr>
        <p:spPr>
          <a:xfrm>
            <a:off x="812135" y="1825416"/>
            <a:ext cx="15713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MENO </a:t>
            </a:r>
          </a:p>
          <a:p>
            <a:pPr algn="ctr"/>
            <a:r>
              <a:rPr lang="en-US" sz="1400" dirty="0"/>
              <a:t>CONGUGACIONES/</a:t>
            </a:r>
          </a:p>
          <a:p>
            <a:pPr algn="ctr"/>
            <a:r>
              <a:rPr lang="en-US" sz="1400" dirty="0"/>
              <a:t>DICLENSIONES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6A58BE-1F9F-580E-A92D-90B3286E7A74}"/>
              </a:ext>
            </a:extLst>
          </p:cNvPr>
          <p:cNvSpPr txBox="1"/>
          <p:nvPr/>
        </p:nvSpPr>
        <p:spPr>
          <a:xfrm>
            <a:off x="10148420" y="2237012"/>
            <a:ext cx="64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9ED4F0-56BD-2558-1685-39497CE0CB44}"/>
              </a:ext>
            </a:extLst>
          </p:cNvPr>
          <p:cNvSpPr txBox="1"/>
          <p:nvPr/>
        </p:nvSpPr>
        <p:spPr>
          <a:xfrm>
            <a:off x="10036044" y="2485319"/>
            <a:ext cx="9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Русский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692F5B-4D98-7E49-A69B-6CC5D02DE65F}"/>
              </a:ext>
            </a:extLst>
          </p:cNvPr>
          <p:cNvSpPr txBox="1"/>
          <p:nvPr/>
        </p:nvSpPr>
        <p:spPr>
          <a:xfrm>
            <a:off x="10038797" y="2765143"/>
            <a:ext cx="102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Ελληνικα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FB2354-2862-6799-1BA7-EE855F371BD8}"/>
              </a:ext>
            </a:extLst>
          </p:cNvPr>
          <p:cNvSpPr txBox="1"/>
          <p:nvPr/>
        </p:nvSpPr>
        <p:spPr>
          <a:xfrm>
            <a:off x="7792638" y="2232122"/>
            <a:ext cx="1135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Español</a:t>
            </a:r>
            <a:endParaRPr lang="en-US" dirty="0"/>
          </a:p>
          <a:p>
            <a:pPr algn="ctr"/>
            <a:r>
              <a:rPr lang="en-US" dirty="0" err="1"/>
              <a:t>Français</a:t>
            </a:r>
            <a:endParaRPr lang="en-US" dirty="0"/>
          </a:p>
          <a:p>
            <a:pPr algn="ctr"/>
            <a:r>
              <a:rPr lang="en-US" dirty="0" err="1"/>
              <a:t>Português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988C61-109A-3B49-E6D3-BB73E9614EC4}"/>
              </a:ext>
            </a:extLst>
          </p:cNvPr>
          <p:cNvSpPr txBox="1"/>
          <p:nvPr/>
        </p:nvSpPr>
        <p:spPr>
          <a:xfrm>
            <a:off x="9723618" y="1545949"/>
            <a:ext cx="624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casi</a:t>
            </a:r>
            <a:endParaRPr lang="en-US" dirty="0"/>
          </a:p>
          <a:p>
            <a:r>
              <a:rPr lang="en-US" dirty="0" err="1"/>
              <a:t>todo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1132F-33A1-BD69-B184-1B626C0C1267}"/>
              </a:ext>
            </a:extLst>
          </p:cNvPr>
          <p:cNvSpPr txBox="1"/>
          <p:nvPr/>
        </p:nvSpPr>
        <p:spPr>
          <a:xfrm>
            <a:off x="7799755" y="1511733"/>
            <a:ext cx="11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verbos</a:t>
            </a:r>
            <a:r>
              <a:rPr lang="en-US" dirty="0"/>
              <a:t>/</a:t>
            </a:r>
          </a:p>
          <a:p>
            <a:pPr algn="ctr"/>
            <a:r>
              <a:rPr lang="en-US" dirty="0" err="1"/>
              <a:t>adjectivos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7B2C78-8EC8-4343-90D3-7CAEC17605C3}"/>
              </a:ext>
            </a:extLst>
          </p:cNvPr>
          <p:cNvSpPr txBox="1"/>
          <p:nvPr/>
        </p:nvSpPr>
        <p:spPr>
          <a:xfrm>
            <a:off x="4481973" y="231655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Ingles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0A8227-1174-C9FB-FB7E-70611A153625}"/>
              </a:ext>
            </a:extLst>
          </p:cNvPr>
          <p:cNvSpPr txBox="1"/>
          <p:nvPr/>
        </p:nvSpPr>
        <p:spPr>
          <a:xfrm>
            <a:off x="4407273" y="1519172"/>
            <a:ext cx="815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solo</a:t>
            </a:r>
          </a:p>
          <a:p>
            <a:pPr algn="ctr"/>
            <a:r>
              <a:rPr lang="en-US" dirty="0" err="1"/>
              <a:t>verbos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B2748D-A302-40F7-7C3A-EA2F169E14DA}"/>
              </a:ext>
            </a:extLst>
          </p:cNvPr>
          <p:cNvCxnSpPr>
            <a:cxnSpLocks/>
          </p:cNvCxnSpPr>
          <p:nvPr/>
        </p:nvCxnSpPr>
        <p:spPr>
          <a:xfrm>
            <a:off x="2668039" y="4299774"/>
            <a:ext cx="8037029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7B61177-316C-32D5-0879-D0616DC56222}"/>
              </a:ext>
            </a:extLst>
          </p:cNvPr>
          <p:cNvSpPr txBox="1"/>
          <p:nvPr/>
        </p:nvSpPr>
        <p:spPr>
          <a:xfrm>
            <a:off x="11200773" y="3883252"/>
            <a:ext cx="689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muy</a:t>
            </a:r>
            <a:r>
              <a:rPr lang="en-US" dirty="0"/>
              <a:t>, </a:t>
            </a:r>
          </a:p>
          <a:p>
            <a:pPr algn="ctr"/>
            <a:r>
              <a:rPr lang="en-US" dirty="0" err="1"/>
              <a:t>muy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libre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B0EB4B-FB92-B541-CE39-3C93444EF4B3}"/>
              </a:ext>
            </a:extLst>
          </p:cNvPr>
          <p:cNvSpPr txBox="1"/>
          <p:nvPr/>
        </p:nvSpPr>
        <p:spPr>
          <a:xfrm>
            <a:off x="5663392" y="3952158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mas libre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BB1362-E58F-2984-88A8-DE33FED4C4AA}"/>
              </a:ext>
            </a:extLst>
          </p:cNvPr>
          <p:cNvSpPr txBox="1"/>
          <p:nvPr/>
        </p:nvSpPr>
        <p:spPr>
          <a:xfrm>
            <a:off x="1147273" y="4062186"/>
            <a:ext cx="1329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mas </a:t>
            </a:r>
            <a:r>
              <a:rPr lang="en-US" dirty="0" err="1"/>
              <a:t>estricto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03F00A-E823-F71E-5AD0-42475F1E2EE5}"/>
              </a:ext>
            </a:extLst>
          </p:cNvPr>
          <p:cNvSpPr txBox="1"/>
          <p:nvPr/>
        </p:nvSpPr>
        <p:spPr>
          <a:xfrm>
            <a:off x="2532658" y="436357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Ingles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987A86-3FC7-A159-9C8A-C99B8D872586}"/>
              </a:ext>
            </a:extLst>
          </p:cNvPr>
          <p:cNvSpPr txBox="1"/>
          <p:nvPr/>
        </p:nvSpPr>
        <p:spPr>
          <a:xfrm>
            <a:off x="5639416" y="4272473"/>
            <a:ext cx="1135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Español</a:t>
            </a:r>
            <a:endParaRPr lang="en-US" dirty="0"/>
          </a:p>
          <a:p>
            <a:pPr algn="ctr"/>
            <a:r>
              <a:rPr lang="en-US" dirty="0" err="1"/>
              <a:t>Français</a:t>
            </a:r>
            <a:endParaRPr lang="en-US" dirty="0"/>
          </a:p>
          <a:p>
            <a:pPr algn="ctr"/>
            <a:r>
              <a:rPr lang="en-US" dirty="0" err="1"/>
              <a:t>Português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386D8C-9D67-2416-205E-36A19287F137}"/>
              </a:ext>
            </a:extLst>
          </p:cNvPr>
          <p:cNvSpPr txBox="1"/>
          <p:nvPr/>
        </p:nvSpPr>
        <p:spPr>
          <a:xfrm>
            <a:off x="9902503" y="4349556"/>
            <a:ext cx="64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D522B6-4160-A00D-4375-236639F82A1E}"/>
              </a:ext>
            </a:extLst>
          </p:cNvPr>
          <p:cNvSpPr txBox="1"/>
          <p:nvPr/>
        </p:nvSpPr>
        <p:spPr>
          <a:xfrm>
            <a:off x="9744607" y="4567745"/>
            <a:ext cx="9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Русский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1DBA17-0BBD-6811-7A26-9D19BE660D88}"/>
              </a:ext>
            </a:extLst>
          </p:cNvPr>
          <p:cNvSpPr txBox="1"/>
          <p:nvPr/>
        </p:nvSpPr>
        <p:spPr>
          <a:xfrm>
            <a:off x="9766864" y="4806582"/>
            <a:ext cx="102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Ελληνικα</a:t>
            </a:r>
            <a:endParaRPr lang="en-US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48DA757-905F-95C6-2F1F-7CDB7385E286}"/>
              </a:ext>
            </a:extLst>
          </p:cNvPr>
          <p:cNvCxnSpPr>
            <a:cxnSpLocks/>
          </p:cNvCxnSpPr>
          <p:nvPr/>
        </p:nvCxnSpPr>
        <p:spPr>
          <a:xfrm>
            <a:off x="2538933" y="6123561"/>
            <a:ext cx="8037029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8D731B1-374B-5262-FF8A-303AABD8A9A8}"/>
              </a:ext>
            </a:extLst>
          </p:cNvPr>
          <p:cNvSpPr txBox="1"/>
          <p:nvPr/>
        </p:nvSpPr>
        <p:spPr>
          <a:xfrm>
            <a:off x="10837229" y="5743943"/>
            <a:ext cx="1020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 hay </a:t>
            </a:r>
          </a:p>
          <a:p>
            <a:pPr algn="ctr"/>
            <a:r>
              <a:rPr lang="en-US" dirty="0" err="1"/>
              <a:t>alfabeta</a:t>
            </a:r>
            <a:r>
              <a:rPr lang="en-US" dirty="0"/>
              <a:t>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326B6B-4971-7331-8B5D-0EB48FD2741E}"/>
              </a:ext>
            </a:extLst>
          </p:cNvPr>
          <p:cNvSpPr txBox="1"/>
          <p:nvPr/>
        </p:nvSpPr>
        <p:spPr>
          <a:xfrm>
            <a:off x="265049" y="5799098"/>
            <a:ext cx="2160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LENGUAS FONETICOS: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UNA LETRA = UN SONIDO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UN SONIDO = UNA LETRA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95EB3A-A13D-5FE9-4AE1-5BFC3926542E}"/>
              </a:ext>
            </a:extLst>
          </p:cNvPr>
          <p:cNvSpPr txBox="1"/>
          <p:nvPr/>
        </p:nvSpPr>
        <p:spPr>
          <a:xfrm>
            <a:off x="8129463" y="5772922"/>
            <a:ext cx="158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¡</a:t>
            </a:r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reglas</a:t>
            </a:r>
            <a:r>
              <a:rPr lang="en-US" dirty="0"/>
              <a:t>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D62C85-A92E-E650-BA14-014B4E1F4ED1}"/>
              </a:ext>
            </a:extLst>
          </p:cNvPr>
          <p:cNvSpPr txBox="1"/>
          <p:nvPr/>
        </p:nvSpPr>
        <p:spPr>
          <a:xfrm>
            <a:off x="7876434" y="6286219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Ingles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3461DF-8CCF-0FF3-F91B-B71A12C99F6F}"/>
              </a:ext>
            </a:extLst>
          </p:cNvPr>
          <p:cNvSpPr txBox="1"/>
          <p:nvPr/>
        </p:nvSpPr>
        <p:spPr>
          <a:xfrm>
            <a:off x="3847448" y="6143714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Español</a:t>
            </a:r>
            <a:r>
              <a:rPr lang="en-US" dirty="0"/>
              <a:t>/</a:t>
            </a:r>
          </a:p>
          <a:p>
            <a:r>
              <a:rPr lang="en-US" dirty="0"/>
              <a:t>Italiano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2524A3-2496-4818-BA00-9A2E7981A35C}"/>
              </a:ext>
            </a:extLst>
          </p:cNvPr>
          <p:cNvSpPr txBox="1"/>
          <p:nvPr/>
        </p:nvSpPr>
        <p:spPr>
          <a:xfrm>
            <a:off x="2414962" y="620816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dirty="0"/>
              <a:t>한국어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C4F9A1-E702-8821-3A38-F0BD8A02CCDC}"/>
              </a:ext>
            </a:extLst>
          </p:cNvPr>
          <p:cNvSpPr txBox="1"/>
          <p:nvPr/>
        </p:nvSpPr>
        <p:spPr>
          <a:xfrm>
            <a:off x="2807031" y="5754514"/>
            <a:ext cx="216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Directe</a:t>
            </a:r>
            <a:r>
              <a:rPr lang="en-US" dirty="0"/>
              <a:t>:  </a:t>
            </a:r>
            <a:r>
              <a:rPr lang="en-US" dirty="0" err="1"/>
              <a:t>letras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son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DFE442-EF9D-436A-F28C-EE383F73893C}"/>
              </a:ext>
            </a:extLst>
          </p:cNvPr>
          <p:cNvSpPr txBox="1"/>
          <p:nvPr/>
        </p:nvSpPr>
        <p:spPr>
          <a:xfrm>
            <a:off x="5666687" y="6143714"/>
            <a:ext cx="90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Francés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4FC18B8-22E7-F736-E509-4415C77C4293}"/>
              </a:ext>
            </a:extLst>
          </p:cNvPr>
          <p:cNvSpPr txBox="1"/>
          <p:nvPr/>
        </p:nvSpPr>
        <p:spPr>
          <a:xfrm>
            <a:off x="10148420" y="629009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Chino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25DD2F-4044-E522-A226-4B90FA160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568" y="2342072"/>
            <a:ext cx="711200" cy="342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324F19D-8584-F500-CBA0-1A04FF3D4979}"/>
              </a:ext>
            </a:extLst>
          </p:cNvPr>
          <p:cNvSpPr txBox="1"/>
          <p:nvPr/>
        </p:nvSpPr>
        <p:spPr>
          <a:xfrm>
            <a:off x="2981617" y="1754837"/>
            <a:ext cx="649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nada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89C947-ADC3-6739-6023-5F4C480FA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4775" y="6341596"/>
            <a:ext cx="711200" cy="3429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FDA8B0-9BC3-2192-7552-BDF0307BEB8D}"/>
              </a:ext>
            </a:extLst>
          </p:cNvPr>
          <p:cNvSpPr txBox="1"/>
          <p:nvPr/>
        </p:nvSpPr>
        <p:spPr>
          <a:xfrm>
            <a:off x="2327251" y="6441384"/>
            <a:ext cx="111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Coreano</a:t>
            </a:r>
            <a:r>
              <a:rPr lang="en-US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031530-5CA1-655B-806E-AABA2F790CC4}"/>
              </a:ext>
            </a:extLst>
          </p:cNvPr>
          <p:cNvSpPr txBox="1"/>
          <p:nvPr/>
        </p:nvSpPr>
        <p:spPr>
          <a:xfrm>
            <a:off x="5405549" y="5754514"/>
            <a:ext cx="1705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Reglas </a:t>
            </a:r>
            <a:r>
              <a:rPr lang="en-US" dirty="0" err="1"/>
              <a:t>regulares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481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BA2D-6CD1-927A-A315-994C4091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08" y="149368"/>
            <a:ext cx="3086528" cy="1325563"/>
          </a:xfrm>
        </p:spPr>
        <p:txBody>
          <a:bodyPr/>
          <a:lstStyle/>
          <a:p>
            <a:r>
              <a:rPr lang="en-US" b="1" dirty="0" err="1"/>
              <a:t>Diferencias</a:t>
            </a:r>
            <a:r>
              <a:rPr lang="en-US" b="1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AA9F4-5BA2-CD30-FF72-DCEDE6D91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508" y="1690687"/>
            <a:ext cx="4761216" cy="501794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b="1" u="sng" dirty="0"/>
              <a:t>Español</a:t>
            </a:r>
            <a:endParaRPr lang="en-US" b="1" u="sng" dirty="0"/>
          </a:p>
          <a:p>
            <a:r>
              <a:rPr lang="en-US" b="1" dirty="0" err="1"/>
              <a:t>Puedes</a:t>
            </a:r>
            <a:r>
              <a:rPr lang="en-US" b="1" dirty="0"/>
              <a:t> </a:t>
            </a:r>
            <a:r>
              <a:rPr lang="en-US" b="1" dirty="0" err="1"/>
              <a:t>omitir</a:t>
            </a:r>
            <a:r>
              <a:rPr lang="en-US" b="1" dirty="0"/>
              <a:t> </a:t>
            </a:r>
            <a:r>
              <a:rPr lang="en-US" b="1" dirty="0" err="1"/>
              <a:t>mucho</a:t>
            </a:r>
            <a:endParaRPr lang="en-US" b="1" dirty="0"/>
          </a:p>
          <a:p>
            <a:pPr lvl="1"/>
            <a:r>
              <a:rPr lang="en-US" dirty="0"/>
              <a:t>No </a:t>
            </a:r>
            <a:r>
              <a:rPr lang="en-US" dirty="0" err="1"/>
              <a:t>sé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Esta con </a:t>
            </a:r>
            <a:r>
              <a:rPr lang="en-US" dirty="0" err="1"/>
              <a:t>ella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Esta </a:t>
            </a:r>
            <a:r>
              <a:rPr lang="en-US" dirty="0" err="1"/>
              <a:t>lloviendo</a:t>
            </a:r>
            <a:endParaRPr lang="en-US" dirty="0"/>
          </a:p>
          <a:p>
            <a:r>
              <a:rPr lang="en-US" b="1" dirty="0" err="1"/>
              <a:t>Sonidos</a:t>
            </a:r>
            <a:r>
              <a:rPr lang="en-US" b="1" dirty="0"/>
              <a:t> puros</a:t>
            </a:r>
          </a:p>
          <a:p>
            <a:pPr lvl="1"/>
            <a:r>
              <a:rPr lang="en-US" dirty="0" err="1"/>
              <a:t>Vocales</a:t>
            </a:r>
            <a:r>
              <a:rPr lang="en-US" dirty="0"/>
              <a:t> </a:t>
            </a:r>
            <a:r>
              <a:rPr lang="en-US" dirty="0" err="1"/>
              <a:t>pures</a:t>
            </a:r>
            <a:r>
              <a:rPr lang="en-US" dirty="0"/>
              <a:t>/</a:t>
            </a:r>
            <a:r>
              <a:rPr lang="en-US" dirty="0" err="1"/>
              <a:t>iguales</a:t>
            </a:r>
            <a:endParaRPr lang="en-US" dirty="0"/>
          </a:p>
          <a:p>
            <a:r>
              <a:rPr lang="en-US" b="1" dirty="0" err="1"/>
              <a:t>Sílabas</a:t>
            </a:r>
            <a:r>
              <a:rPr lang="en-US" b="1" dirty="0"/>
              <a:t>:</a:t>
            </a:r>
          </a:p>
          <a:p>
            <a:pPr lvl="1"/>
            <a:r>
              <a:rPr lang="en-US" dirty="0" err="1"/>
              <a:t>Casí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”</a:t>
            </a:r>
            <a:r>
              <a:rPr lang="en-US" dirty="0" err="1"/>
              <a:t>abiertos</a:t>
            </a:r>
            <a:r>
              <a:rPr lang="en-US" dirty="0"/>
              <a:t>”</a:t>
            </a:r>
          </a:p>
          <a:p>
            <a:pPr lvl="2"/>
            <a:r>
              <a:rPr lang="en-US" dirty="0" err="1"/>
              <a:t>Terminen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vocal</a:t>
            </a:r>
          </a:p>
          <a:p>
            <a:pPr lvl="1"/>
            <a:r>
              <a:rPr lang="en-US" dirty="0" err="1"/>
              <a:t>Impiezan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consonante</a:t>
            </a:r>
            <a:endParaRPr lang="en-US" dirty="0"/>
          </a:p>
          <a:p>
            <a:r>
              <a:rPr lang="en-US" b="1" dirty="0" err="1"/>
              <a:t>Vocales</a:t>
            </a:r>
            <a:r>
              <a:rPr lang="en-US" b="1" dirty="0"/>
              <a:t>: </a:t>
            </a:r>
            <a:r>
              <a:rPr lang="en-US" dirty="0"/>
              <a:t>no </a:t>
            </a:r>
            <a:r>
              <a:rPr lang="en-US" dirty="0" err="1"/>
              <a:t>muchos</a:t>
            </a:r>
            <a:r>
              <a:rPr lang="en-US" dirty="0"/>
              <a:t> </a:t>
            </a:r>
            <a:r>
              <a:rPr lang="en-US" dirty="0" err="1"/>
              <a:t>variaciones</a:t>
            </a:r>
            <a:endParaRPr lang="en-US" dirty="0"/>
          </a:p>
          <a:p>
            <a:r>
              <a:rPr lang="en-US" b="1" dirty="0" err="1"/>
              <a:t>Letras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Pronunciation </a:t>
            </a:r>
            <a:r>
              <a:rPr lang="en-US" dirty="0" err="1"/>
              <a:t>sencilla</a:t>
            </a:r>
            <a:endParaRPr lang="en-US" dirty="0"/>
          </a:p>
          <a:p>
            <a:pPr lvl="1"/>
            <a:r>
              <a:rPr lang="en-US" dirty="0"/>
              <a:t>Idioma </a:t>
            </a:r>
            <a:r>
              <a:rPr lang="en-US" dirty="0" err="1"/>
              <a:t>casí</a:t>
            </a:r>
            <a:r>
              <a:rPr lang="en-US" dirty="0"/>
              <a:t> “</a:t>
            </a:r>
            <a:r>
              <a:rPr lang="en-US" dirty="0" err="1"/>
              <a:t>fonética</a:t>
            </a:r>
            <a:r>
              <a:rPr lang="en-US" dirty="0"/>
              <a:t>”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D123DB-D0CB-1748-C8E1-C3148CBCAD43}"/>
              </a:ext>
            </a:extLst>
          </p:cNvPr>
          <p:cNvSpPr txBox="1">
            <a:spLocks/>
          </p:cNvSpPr>
          <p:nvPr/>
        </p:nvSpPr>
        <p:spPr>
          <a:xfrm>
            <a:off x="5871681" y="1798264"/>
            <a:ext cx="5882811" cy="5090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u="sng" dirty="0"/>
              <a:t>Ingles</a:t>
            </a:r>
          </a:p>
          <a:p>
            <a:r>
              <a:rPr lang="en-US" b="1" dirty="0"/>
              <a:t>No </a:t>
            </a:r>
            <a:r>
              <a:rPr lang="en-US" b="1" dirty="0" err="1"/>
              <a:t>puedes</a:t>
            </a:r>
            <a:r>
              <a:rPr lang="en-US" b="1" dirty="0"/>
              <a:t> </a:t>
            </a:r>
            <a:r>
              <a:rPr lang="en-US" b="1" dirty="0" err="1"/>
              <a:t>caer</a:t>
            </a:r>
            <a:r>
              <a:rPr lang="en-US" b="1" dirty="0"/>
              <a:t> </a:t>
            </a:r>
            <a:r>
              <a:rPr lang="en-US" b="1" dirty="0" err="1"/>
              <a:t>casi</a:t>
            </a:r>
            <a:r>
              <a:rPr lang="en-US" b="1" dirty="0"/>
              <a:t> nada!</a:t>
            </a:r>
          </a:p>
          <a:p>
            <a:pPr lvl="1"/>
            <a:r>
              <a:rPr lang="en-US" b="1" dirty="0"/>
              <a:t>I</a:t>
            </a:r>
            <a:r>
              <a:rPr lang="en-US" dirty="0"/>
              <a:t> do not know!</a:t>
            </a:r>
          </a:p>
          <a:p>
            <a:pPr lvl="1"/>
            <a:r>
              <a:rPr lang="en-US" b="1" dirty="0"/>
              <a:t>It</a:t>
            </a:r>
            <a:r>
              <a:rPr lang="en-US" dirty="0"/>
              <a:t> is with her. / He is with her.</a:t>
            </a:r>
          </a:p>
          <a:p>
            <a:pPr lvl="1"/>
            <a:r>
              <a:rPr lang="en-US" b="1" dirty="0"/>
              <a:t>It </a:t>
            </a:r>
            <a:r>
              <a:rPr lang="en-US" dirty="0"/>
              <a:t>is raining!</a:t>
            </a:r>
          </a:p>
          <a:p>
            <a:r>
              <a:rPr lang="en-US" b="1" dirty="0" err="1"/>
              <a:t>Dipthongs</a:t>
            </a:r>
            <a:r>
              <a:rPr lang="en-US" b="1" dirty="0"/>
              <a:t>:  “Hi!” – ja[</a:t>
            </a:r>
            <a:r>
              <a:rPr lang="en-US" b="1" dirty="0" err="1"/>
              <a:t>i</a:t>
            </a:r>
            <a:r>
              <a:rPr lang="en-US" b="1" dirty="0"/>
              <a:t>]</a:t>
            </a:r>
            <a:endParaRPr lang="en-US" b="1" baseline="30000" dirty="0"/>
          </a:p>
          <a:p>
            <a:pPr lvl="1"/>
            <a:r>
              <a:rPr lang="en-US" dirty="0"/>
              <a:t>Como </a:t>
            </a:r>
            <a:r>
              <a:rPr lang="en-US" dirty="0" err="1"/>
              <a:t>Portugués</a:t>
            </a:r>
            <a:r>
              <a:rPr lang="en-US" dirty="0"/>
              <a:t>, </a:t>
            </a:r>
            <a:r>
              <a:rPr lang="en-US" dirty="0" err="1"/>
              <a:t>creo</a:t>
            </a:r>
            <a:endParaRPr lang="en-US" dirty="0"/>
          </a:p>
          <a:p>
            <a:r>
              <a:rPr lang="en-US" b="1" dirty="0" err="1"/>
              <a:t>Sílabas</a:t>
            </a:r>
            <a:r>
              <a:rPr lang="en-US" b="1" dirty="0"/>
              <a:t> : 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Apertos</a:t>
            </a:r>
            <a:r>
              <a:rPr lang="en-US" dirty="0"/>
              <a:t>”: </a:t>
            </a:r>
            <a:r>
              <a:rPr lang="en-US" dirty="0" err="1"/>
              <a:t>terminen</a:t>
            </a:r>
            <a:r>
              <a:rPr lang="en-US" dirty="0"/>
              <a:t> in </a:t>
            </a:r>
            <a:r>
              <a:rPr lang="en-US" dirty="0" err="1"/>
              <a:t>vocale</a:t>
            </a:r>
            <a:endParaRPr lang="en-US" dirty="0"/>
          </a:p>
          <a:p>
            <a:pPr lvl="1"/>
            <a:r>
              <a:rPr lang="en-US" dirty="0"/>
              <a:t>“</a:t>
            </a:r>
            <a:r>
              <a:rPr lang="en-US" dirty="0" err="1"/>
              <a:t>Cerrados</a:t>
            </a:r>
            <a:r>
              <a:rPr lang="en-US" dirty="0"/>
              <a:t>”: </a:t>
            </a:r>
            <a:r>
              <a:rPr lang="en-US" dirty="0" err="1"/>
              <a:t>terminen</a:t>
            </a:r>
            <a:r>
              <a:rPr lang="en-US" dirty="0"/>
              <a:t> in </a:t>
            </a:r>
            <a:r>
              <a:rPr lang="en-US" dirty="0" err="1"/>
              <a:t>consonante</a:t>
            </a:r>
            <a:endParaRPr lang="en-US" dirty="0"/>
          </a:p>
          <a:p>
            <a:pPr lvl="1"/>
            <a:r>
              <a:rPr lang="en-US" dirty="0" err="1"/>
              <a:t>Empiezen</a:t>
            </a:r>
            <a:r>
              <a:rPr lang="en-US" dirty="0"/>
              <a:t> con </a:t>
            </a:r>
            <a:r>
              <a:rPr lang="en-US" dirty="0" err="1"/>
              <a:t>vocale</a:t>
            </a:r>
            <a:r>
              <a:rPr lang="en-US" dirty="0"/>
              <a:t>/</a:t>
            </a:r>
            <a:r>
              <a:rPr lang="en-US" dirty="0" err="1"/>
              <a:t>consonante</a:t>
            </a:r>
            <a:endParaRPr lang="en-US" dirty="0"/>
          </a:p>
          <a:p>
            <a:r>
              <a:rPr lang="en-US" b="1" dirty="0" err="1"/>
              <a:t>Vocales</a:t>
            </a:r>
            <a:r>
              <a:rPr lang="en-US" b="1" dirty="0"/>
              <a:t>:</a:t>
            </a:r>
            <a:r>
              <a:rPr lang="en-US" dirty="0"/>
              <a:t>  </a:t>
            </a:r>
            <a:r>
              <a:rPr lang="en-US" dirty="0" err="1"/>
              <a:t>muchas</a:t>
            </a:r>
            <a:r>
              <a:rPr lang="en-US" dirty="0"/>
              <a:t> </a:t>
            </a:r>
            <a:r>
              <a:rPr lang="en-US" dirty="0" err="1"/>
              <a:t>variaciones</a:t>
            </a:r>
            <a:endParaRPr lang="en-US" dirty="0"/>
          </a:p>
          <a:p>
            <a:r>
              <a:rPr lang="en-US" b="1" dirty="0" err="1"/>
              <a:t>Letras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La </a:t>
            </a:r>
            <a:r>
              <a:rPr lang="en-US" dirty="0" err="1"/>
              <a:t>mismas</a:t>
            </a:r>
            <a:r>
              <a:rPr lang="en-US" dirty="0"/>
              <a:t> </a:t>
            </a:r>
            <a:r>
              <a:rPr lang="en-US" dirty="0" err="1"/>
              <a:t>letra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haber</a:t>
            </a:r>
            <a:r>
              <a:rPr lang="en-US" dirty="0"/>
              <a:t> </a:t>
            </a:r>
            <a:r>
              <a:rPr lang="en-US" dirty="0" err="1"/>
              <a:t>multos</a:t>
            </a:r>
            <a:r>
              <a:rPr lang="en-US" dirty="0"/>
              <a:t> </a:t>
            </a:r>
            <a:r>
              <a:rPr lang="en-US" dirty="0" err="1"/>
              <a:t>pronunciaciones</a:t>
            </a:r>
            <a:endParaRPr lang="en-US" dirty="0"/>
          </a:p>
          <a:p>
            <a:pPr lvl="2"/>
            <a:r>
              <a:rPr lang="en-US" dirty="0"/>
              <a:t>¡O no se </a:t>
            </a:r>
            <a:r>
              <a:rPr lang="en-US" dirty="0" err="1"/>
              <a:t>pronuncian</a:t>
            </a:r>
            <a:r>
              <a:rPr lang="en-US" dirty="0"/>
              <a:t>!</a:t>
            </a:r>
          </a:p>
          <a:p>
            <a:pPr lvl="1"/>
            <a:r>
              <a:rPr lang="en-US" dirty="0" err="1"/>
              <a:t>Idioma</a:t>
            </a:r>
            <a:r>
              <a:rPr lang="en-US" dirty="0"/>
              <a:t> </a:t>
            </a:r>
            <a:r>
              <a:rPr lang="en-US" dirty="0" err="1"/>
              <a:t>mucho</a:t>
            </a:r>
            <a:r>
              <a:rPr lang="en-US" dirty="0"/>
              <a:t> non-</a:t>
            </a:r>
            <a:r>
              <a:rPr lang="en-US" dirty="0" err="1"/>
              <a:t>phonetica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89475B4-8C74-3C38-125F-09CEE5161D94}"/>
              </a:ext>
            </a:extLst>
          </p:cNvPr>
          <p:cNvCxnSpPr/>
          <p:nvPr/>
        </p:nvCxnSpPr>
        <p:spPr>
          <a:xfrm>
            <a:off x="3797388" y="2214563"/>
            <a:ext cx="2014538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7B401D-7CF8-2812-EED7-31BFCA7CBA86}"/>
              </a:ext>
            </a:extLst>
          </p:cNvPr>
          <p:cNvCxnSpPr/>
          <p:nvPr/>
        </p:nvCxnSpPr>
        <p:spPr>
          <a:xfrm>
            <a:off x="3834459" y="3595688"/>
            <a:ext cx="2014538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1E34DF-0B3D-4D6D-B8DE-0B3C51E38236}"/>
              </a:ext>
            </a:extLst>
          </p:cNvPr>
          <p:cNvCxnSpPr/>
          <p:nvPr/>
        </p:nvCxnSpPr>
        <p:spPr>
          <a:xfrm>
            <a:off x="3846816" y="4262438"/>
            <a:ext cx="2014538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D23B026-2E77-72D4-0682-74A646AADE10}"/>
              </a:ext>
            </a:extLst>
          </p:cNvPr>
          <p:cNvCxnSpPr>
            <a:cxnSpLocks/>
          </p:cNvCxnSpPr>
          <p:nvPr/>
        </p:nvCxnSpPr>
        <p:spPr>
          <a:xfrm>
            <a:off x="4827494" y="5334280"/>
            <a:ext cx="1087051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D756DB-EF84-D306-F7E3-61C8EB2EF5C7}"/>
              </a:ext>
            </a:extLst>
          </p:cNvPr>
          <p:cNvCxnSpPr>
            <a:cxnSpLocks/>
          </p:cNvCxnSpPr>
          <p:nvPr/>
        </p:nvCxnSpPr>
        <p:spPr>
          <a:xfrm>
            <a:off x="3371468" y="5810250"/>
            <a:ext cx="2514600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163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9901</TotalTime>
  <Words>3051</Words>
  <Application>Microsoft Macintosh PowerPoint</Application>
  <PresentationFormat>Widescreen</PresentationFormat>
  <Paragraphs>564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BalsamiqSans</vt:lpstr>
      <vt:lpstr>Calibri</vt:lpstr>
      <vt:lpstr>Calibri Light</vt:lpstr>
      <vt:lpstr>Wingdings</vt:lpstr>
      <vt:lpstr>Office Theme</vt:lpstr>
      <vt:lpstr>Lecciones en Ingles para la Familia Vasquez-Araoz</vt:lpstr>
      <vt:lpstr>Entender la lengua Inglés</vt:lpstr>
      <vt:lpstr>Los Idiomas Européos</vt:lpstr>
      <vt:lpstr>PowerPoint Presentation</vt:lpstr>
      <vt:lpstr>PowerPoint Presentation</vt:lpstr>
      <vt:lpstr>PowerPoint Presentation</vt:lpstr>
      <vt:lpstr>Inglés:  ¿es fácil o difícil?</vt:lpstr>
      <vt:lpstr>Idiomas:  propriedades, dimenciones </vt:lpstr>
      <vt:lpstr>Diferencias:</vt:lpstr>
      <vt:lpstr>Dificultades</vt:lpstr>
      <vt:lpstr>Sobrecarga</vt:lpstr>
      <vt:lpstr>Consejo: sé perezoso</vt:lpstr>
      <vt:lpstr>2024.11.10:  Repaso</vt:lpstr>
      <vt:lpstr>Libro Gramatica Lección #1:          Los elementos principales de la oración</vt:lpstr>
      <vt:lpstr>Bought:  pronunciation + pasado</vt:lpstr>
      <vt:lpstr>Preguntas en Inglés</vt:lpstr>
      <vt:lpstr>Verbos auxiliares</vt:lpstr>
      <vt:lpstr>Proxima Lección  Inglés para Latinos Capítulo #3</vt:lpstr>
      <vt:lpstr>Pronombres</vt:lpstr>
      <vt:lpstr>2024.11.17  Ch3 Ingles Para Latinos</vt:lpstr>
      <vt:lpstr>Quick Review</vt:lpstr>
      <vt:lpstr>Libro Gramatica Lección #1:          Los elementos principales de la oración</vt:lpstr>
      <vt:lpstr>Some Verb tenses (Algunos Tiempos verbales)</vt:lpstr>
      <vt:lpstr>p26:  the   y    a</vt:lpstr>
      <vt:lpstr>p28:  plurales</vt:lpstr>
      <vt:lpstr>"Hay"  There is/There are</vt:lpstr>
      <vt:lpstr>PowerPoint Presentation</vt:lpstr>
      <vt:lpstr>PowerPoint Presentation</vt:lpstr>
      <vt:lpstr>2024.11.17  Ch3 Ingles Para Latinos</vt:lpstr>
      <vt:lpstr>PowerPoint Presentation</vt:lpstr>
      <vt:lpstr>PowerPoint Presentation</vt:lpstr>
      <vt:lpstr>Quick Review</vt:lpstr>
      <vt:lpstr>Prueba de N / 1000 palabras</vt:lpstr>
      <vt:lpstr>Verbo:   ser/estar</vt:lpstr>
      <vt:lpstr>Supply the form of the verb to be</vt:lpstr>
      <vt:lpstr>PowerPoint Presentation</vt:lpstr>
      <vt:lpstr>PowerPoint Presentation</vt:lpstr>
      <vt:lpstr>PowerPoint Presentation</vt:lpstr>
      <vt:lpstr>What a wonderful world w/lyricdsw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Leciones en Ingles para la Familia Vasquez-Araoz</dc:title>
  <dc:creator>Jay</dc:creator>
  <cp:lastModifiedBy>Jay Anderson</cp:lastModifiedBy>
  <cp:revision>40</cp:revision>
  <cp:lastPrinted>2024-09-07T11:47:43Z</cp:lastPrinted>
  <dcterms:created xsi:type="dcterms:W3CDTF">2022-08-14T15:36:00Z</dcterms:created>
  <dcterms:modified xsi:type="dcterms:W3CDTF">2025-04-08T14:04:07Z</dcterms:modified>
</cp:coreProperties>
</file>