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0" r:id="rId4"/>
    <p:sldId id="274" r:id="rId5"/>
    <p:sldId id="276" r:id="rId6"/>
    <p:sldId id="275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5"/>
    <p:restoredTop sz="94694"/>
  </p:normalViewPr>
  <p:slideViewPr>
    <p:cSldViewPr snapToGrid="0">
      <p:cViewPr varScale="1">
        <p:scale>
          <a:sx n="93" d="100"/>
          <a:sy n="93" d="100"/>
        </p:scale>
        <p:origin x="24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84047-B42C-3D46-85FC-29654056D82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A3DD3-13B1-4140-BBBD-3889D338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1408-1309-EF08-3E5C-1925B7D4D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DD146-13FE-B6D5-2D41-B8814FCD1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CA54-237B-597F-9763-1736167C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59617-30D3-D52F-9355-226F3890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F068-C79F-6DB0-5C56-3E2DD637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D87-9FAC-05E3-1FA0-DBF6708F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B7418-9D15-6D25-C415-E35D16764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7644E-86B8-37F6-894E-85C7FE794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FBCB-647D-6011-BA8F-D7AB7704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FD2A-B35D-76C4-120C-F780F669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5CBFE-B99C-73D7-0EDE-BE0641C4A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254CF-01A9-9909-BBDA-C33F886EA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3E92A-B27E-E72C-6D6F-B5A56341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DE098-AEE6-61A9-07CD-AC8EA698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F7CE7-4920-74E6-09BD-B40B61E2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2E90-653E-5B18-5848-42E294F0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6DAED-BA9B-8524-EBF2-72CDE170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1F1BC-DCA8-42DB-0B1D-C1DC7C9A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BE897-34A3-100E-DC91-AF52A87B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C099-5A54-478D-4AFB-6C6B0784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99FC-62F5-7178-92AE-73ED2760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F0363-9F40-EF8D-96FD-3C3B37337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EC557-8C35-2A45-DC79-6A06E4A5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B71C4-E878-AA4E-C275-B4B7A472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80A96-CC1C-9410-64AB-1F1E2EFF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FBA9-CB6B-5849-7EF5-05BCB06A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26C4-1619-A9BD-B634-2376DAE92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061E6-1C9E-6325-C33C-315CE272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6F431-EB12-6653-2C93-33DE4A05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9FFFD-3C3F-CA44-A7BF-646AD155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3D074-E012-567D-8D83-548E624E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31CD-32FE-B383-595C-E0378B8C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1FD66-C5DE-9526-CF56-B621E6BE3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94646-A80B-9D32-38EB-24870CFCC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08540-B628-0B24-8DB8-3721B0AAF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C36B9-B07E-58E3-4CA2-8B484487A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E46BD-AFD5-536A-3F3A-4411DA93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0ECB3-0E4D-59A7-F9BE-F63E6308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7C4D2-B6F0-7011-4792-82390AAA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B2-7513-5AFF-0B31-13EB7ABF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2C9AA-16B5-8D1C-D706-26EDE0B1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D3D9D-62DB-3313-CB09-268CA27F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1625C-5B60-3A13-EE07-9E7241A7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F813A-E598-F0DE-1674-3BE45A35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76DE0-D4E5-F371-9FED-0A41A60C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DD5BD-DF11-9CBB-C164-1222A8AE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6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1F81-E4EB-9D91-173C-C998014D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0759-4D10-E025-4621-71E9883D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12263-FD53-EB33-BFDD-C32B5EAFC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189C6-4103-16BE-9968-D69F0014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4741B-B788-0994-375D-40E3D513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13420-E4F2-4DA6-7CCB-E132F922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A9E8-8560-B6CA-138C-8C37D3DD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EACFB-D6C7-EBFD-7642-70FFD54E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8EE29-B916-607A-99E6-3AF4A0A38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142CD-F795-5CF3-874F-F6833EAB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E33EE-B671-6E64-0459-2A184313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3B57F-A939-207A-F64D-00A98E43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7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0CC83-B148-2043-9B3E-4AD54131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BB78B-1827-F8C7-F403-6ED592835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0DF74-4763-2CC5-62FB-64270E7D1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7ED5-04B9-BC4A-A3AD-79FD41D972C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47A33-7227-5671-DD3B-C21DB8538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393B8-0E4D-3970-CDF9-9191184FF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78DE-314F-DF44-810D-FB7DB125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D4BF-9DE5-6BBF-4CFA-E5755840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1" y="68395"/>
            <a:ext cx="10515600" cy="1325563"/>
          </a:xfrm>
        </p:spPr>
        <p:txBody>
          <a:bodyPr/>
          <a:lstStyle/>
          <a:p>
            <a:r>
              <a:rPr lang="en-US" b="1" dirty="0"/>
              <a:t>2024.11.10:  </a:t>
            </a:r>
            <a:r>
              <a:rPr lang="en-US" b="1" dirty="0" err="1"/>
              <a:t>Repaso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DE1F9-6BB6-4465-C0C1-67936190D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51" y="1111466"/>
            <a:ext cx="10515600" cy="5689403"/>
          </a:xfrm>
        </p:spPr>
        <p:txBody>
          <a:bodyPr/>
          <a:lstStyle/>
          <a:p>
            <a:r>
              <a:rPr lang="en-US" dirty="0"/>
              <a:t>Ingles:  </a:t>
            </a:r>
            <a:r>
              <a:rPr lang="en-US" dirty="0" err="1"/>
              <a:t>origen</a:t>
            </a:r>
            <a:r>
              <a:rPr lang="en-US" dirty="0"/>
              <a:t>:  hay </a:t>
            </a:r>
            <a:r>
              <a:rPr lang="en-US" dirty="0" err="1"/>
              <a:t>muchos</a:t>
            </a:r>
            <a:r>
              <a:rPr lang="en-US" dirty="0"/>
              <a:t> padres</a:t>
            </a:r>
          </a:p>
          <a:p>
            <a:r>
              <a:rPr lang="en-US" b="1" dirty="0"/>
              <a:t>Mas Facile:</a:t>
            </a:r>
          </a:p>
          <a:p>
            <a:pPr lvl="1"/>
            <a:r>
              <a:rPr lang="en-US" b="1" dirty="0" err="1"/>
              <a:t>Gramática</a:t>
            </a:r>
            <a:r>
              <a:rPr lang="en-US" dirty="0"/>
              <a:t>: 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conjugaciones</a:t>
            </a:r>
            <a:endParaRPr lang="en-US" dirty="0"/>
          </a:p>
          <a:p>
            <a:pPr lvl="1"/>
            <a:r>
              <a:rPr lang="en-US" b="1" dirty="0"/>
              <a:t>Orden de las palabras</a:t>
            </a:r>
            <a:r>
              <a:rPr lang="en-US" dirty="0"/>
              <a:t> mas </a:t>
            </a:r>
            <a:r>
              <a:rPr lang="en-US" dirty="0" err="1"/>
              <a:t>importante</a:t>
            </a:r>
            <a:endParaRPr lang="en-US" dirty="0"/>
          </a:p>
          <a:p>
            <a:r>
              <a:rPr lang="en-US" b="1" dirty="0"/>
              <a:t>Mas </a:t>
            </a:r>
            <a:r>
              <a:rPr lang="en-US" b="1" dirty="0" err="1"/>
              <a:t>Dificil</a:t>
            </a:r>
            <a:r>
              <a:rPr lang="en-US" b="1" dirty="0"/>
              <a:t>:</a:t>
            </a:r>
          </a:p>
          <a:p>
            <a:pPr lvl="1"/>
            <a:r>
              <a:rPr lang="en-US" b="1" dirty="0" err="1"/>
              <a:t>Orthografia</a:t>
            </a:r>
            <a:r>
              <a:rPr lang="en-US" dirty="0"/>
              <a:t>:  </a:t>
            </a:r>
            <a:r>
              <a:rPr lang="en-US" dirty="0" err="1"/>
              <a:t>complicada</a:t>
            </a:r>
            <a:r>
              <a:rPr lang="en-US" dirty="0"/>
              <a:t>, </a:t>
            </a:r>
            <a:r>
              <a:rPr lang="en-US" dirty="0" err="1"/>
              <a:t>memorización</a:t>
            </a:r>
            <a:endParaRPr lang="en-US" dirty="0"/>
          </a:p>
          <a:p>
            <a:pPr lvl="1"/>
            <a:r>
              <a:rPr lang="en-US" b="1" dirty="0"/>
              <a:t>Pronunciation</a:t>
            </a:r>
            <a:r>
              <a:rPr lang="en-US" dirty="0"/>
              <a:t>:  </a:t>
            </a:r>
          </a:p>
          <a:p>
            <a:pPr lvl="2"/>
            <a:r>
              <a:rPr lang="en-US" dirty="0" err="1"/>
              <a:t>busca</a:t>
            </a:r>
            <a:r>
              <a:rPr lang="en-US" dirty="0"/>
              <a:t> </a:t>
            </a:r>
            <a:r>
              <a:rPr lang="en-US" dirty="0" err="1"/>
              <a:t>patrones</a:t>
            </a:r>
            <a:r>
              <a:rPr lang="en-US" dirty="0"/>
              <a:t>/</a:t>
            </a:r>
            <a:r>
              <a:rPr lang="en-US" dirty="0" err="1"/>
              <a:t>combinaciones</a:t>
            </a:r>
            <a:endParaRPr lang="en-US" dirty="0"/>
          </a:p>
          <a:p>
            <a:pPr lvl="2"/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diptongos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vocale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"corte" y "largo" y a </a:t>
            </a:r>
            <a:r>
              <a:rPr lang="en-US" dirty="0" err="1"/>
              <a:t>veces</a:t>
            </a:r>
            <a:r>
              <a:rPr lang="en-US" dirty="0"/>
              <a:t> "alternativo"</a:t>
            </a:r>
          </a:p>
          <a:p>
            <a:pPr lvl="2"/>
            <a:r>
              <a:rPr lang="en-US" dirty="0"/>
              <a:t>hay </a:t>
            </a:r>
            <a:r>
              <a:rPr lang="en-US" dirty="0" err="1"/>
              <a:t>reglas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hay </a:t>
            </a:r>
            <a:r>
              <a:rPr lang="en-US" dirty="0" err="1"/>
              <a:t>tambien</a:t>
            </a:r>
            <a:r>
              <a:rPr lang="en-US" dirty="0"/>
              <a:t> </a:t>
            </a:r>
            <a:r>
              <a:rPr lang="en-US" dirty="0" err="1"/>
              <a:t>excepciones</a:t>
            </a:r>
            <a:endParaRPr lang="en-US" dirty="0"/>
          </a:p>
          <a:p>
            <a:r>
              <a:rPr lang="en-US" b="1" dirty="0"/>
              <a:t>Nuestro </a:t>
            </a:r>
            <a:r>
              <a:rPr lang="en-US" b="1" dirty="0" err="1"/>
              <a:t>Foco</a:t>
            </a:r>
            <a:endParaRPr lang="en-US" b="1" dirty="0"/>
          </a:p>
          <a:p>
            <a:pPr lvl="1"/>
            <a:r>
              <a:rPr lang="en-US" dirty="0" err="1"/>
              <a:t>vocabulario</a:t>
            </a:r>
            <a:endParaRPr lang="en-US" dirty="0"/>
          </a:p>
          <a:p>
            <a:pPr lvl="1"/>
            <a:r>
              <a:rPr lang="en-US" dirty="0" err="1"/>
              <a:t>orden</a:t>
            </a:r>
            <a:r>
              <a:rPr lang="en-US" dirty="0"/>
              <a:t> de palabras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9634F-A1B4-3D96-C2EA-87AD1EEC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31"/>
          <a:stretch/>
        </p:blipFill>
        <p:spPr>
          <a:xfrm>
            <a:off x="6317673" y="2393734"/>
            <a:ext cx="5874327" cy="4407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EA76CA-08ED-FE89-F03C-1CF153670900}"/>
              </a:ext>
            </a:extLst>
          </p:cNvPr>
          <p:cNvSpPr txBox="1"/>
          <p:nvPr/>
        </p:nvSpPr>
        <p:spPr>
          <a:xfrm>
            <a:off x="7218218" y="249160"/>
            <a:ext cx="146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</a:t>
            </a:r>
            <a:r>
              <a:rPr lang="en-US" dirty="0">
                <a:solidFill>
                  <a:srgbClr val="0070C0"/>
                </a:solidFill>
              </a:rPr>
              <a:t>Aleman</a:t>
            </a:r>
          </a:p>
          <a:p>
            <a:r>
              <a:rPr lang="en-US" dirty="0"/>
              <a:t>2.  </a:t>
            </a:r>
            <a:r>
              <a:rPr lang="en-US" dirty="0">
                <a:solidFill>
                  <a:srgbClr val="FFC000"/>
                </a:solidFill>
              </a:rPr>
              <a:t>Frances</a:t>
            </a:r>
          </a:p>
          <a:p>
            <a:r>
              <a:rPr lang="en-US" dirty="0"/>
              <a:t>3.  </a:t>
            </a:r>
            <a:r>
              <a:rPr lang="en-US" dirty="0" err="1">
                <a:solidFill>
                  <a:srgbClr val="92D050"/>
                </a:solidFill>
              </a:rPr>
              <a:t>Celtica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/>
              <a:t>4.  </a:t>
            </a:r>
            <a:r>
              <a:rPr lang="en-US" dirty="0" err="1">
                <a:solidFill>
                  <a:srgbClr val="7030A0"/>
                </a:solidFill>
              </a:rPr>
              <a:t>Griega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F2C90C-C702-96E7-29F5-6F00A3238BE8}"/>
              </a:ext>
            </a:extLst>
          </p:cNvPr>
          <p:cNvCxnSpPr/>
          <p:nvPr/>
        </p:nvCxnSpPr>
        <p:spPr>
          <a:xfrm>
            <a:off x="7703127" y="1490458"/>
            <a:ext cx="498764" cy="2133600"/>
          </a:xfrm>
          <a:prstGeom prst="straightConnector1">
            <a:avLst/>
          </a:prstGeom>
          <a:ln w="730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09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65B7-58F1-64ED-70EA-1F275DF9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97" y="0"/>
            <a:ext cx="10515600" cy="1360323"/>
          </a:xfrm>
        </p:spPr>
        <p:txBody>
          <a:bodyPr>
            <a:normAutofit/>
          </a:bodyPr>
          <a:lstStyle/>
          <a:p>
            <a:r>
              <a:rPr lang="en-US" sz="3600" b="1" dirty="0"/>
              <a:t>Libro </a:t>
            </a:r>
            <a:r>
              <a:rPr lang="en-US" sz="3600" b="1" dirty="0" err="1"/>
              <a:t>Gramatica</a:t>
            </a:r>
            <a:r>
              <a:rPr lang="en-US" sz="3600" b="1" dirty="0"/>
              <a:t> </a:t>
            </a:r>
            <a:r>
              <a:rPr lang="en-US" sz="3600" b="1" dirty="0" err="1"/>
              <a:t>Lección</a:t>
            </a:r>
            <a:r>
              <a:rPr lang="en-US" sz="3600" b="1" dirty="0"/>
              <a:t> #1:  </a:t>
            </a:r>
            <a:br>
              <a:rPr lang="en-US" sz="3600" b="1" dirty="0"/>
            </a:br>
            <a:br>
              <a:rPr lang="en-US" sz="1400" b="1" dirty="0"/>
            </a:br>
            <a:r>
              <a:rPr lang="en-US" sz="1400" b="1" dirty="0"/>
              <a:t>    </a:t>
            </a:r>
            <a:r>
              <a:rPr lang="en-US" sz="3600" b="1" dirty="0"/>
              <a:t>  Los </a:t>
            </a:r>
            <a:r>
              <a:rPr lang="en-US" sz="3600" b="1" dirty="0" err="1"/>
              <a:t>elementos</a:t>
            </a:r>
            <a:r>
              <a:rPr lang="en-US" sz="3600" b="1" dirty="0"/>
              <a:t> </a:t>
            </a:r>
            <a:r>
              <a:rPr lang="en-US" sz="3600" b="1" dirty="0" err="1"/>
              <a:t>principales</a:t>
            </a:r>
            <a:r>
              <a:rPr lang="en-US" sz="3600" b="1" dirty="0"/>
              <a:t> de la </a:t>
            </a:r>
            <a:r>
              <a:rPr lang="en-US" sz="3600" b="1" dirty="0" err="1"/>
              <a:t>oración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E729-AB33-D2E4-8732-09281D47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56" y="1476393"/>
            <a:ext cx="11175124" cy="5270771"/>
          </a:xfrm>
        </p:spPr>
        <p:txBody>
          <a:bodyPr/>
          <a:lstStyle/>
          <a:p>
            <a:r>
              <a:rPr lang="en-US" dirty="0"/>
              <a:t>Typo #1:  </a:t>
            </a:r>
            <a:r>
              <a:rPr lang="en-US" dirty="0">
                <a:solidFill>
                  <a:srgbClr val="00B050"/>
                </a:solidFill>
              </a:rPr>
              <a:t>The plane arrived.</a:t>
            </a: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El avion </a:t>
            </a:r>
            <a:r>
              <a:rPr lang="en-US" dirty="0" err="1">
                <a:solidFill>
                  <a:srgbClr val="0070C0"/>
                </a:solidFill>
              </a:rPr>
              <a:t>llegó</a:t>
            </a:r>
            <a:r>
              <a:rPr lang="en-US" dirty="0">
                <a:solidFill>
                  <a:srgbClr val="0070C0"/>
                </a:solidFill>
              </a:rPr>
              <a:t>.  </a:t>
            </a:r>
            <a:r>
              <a:rPr lang="en-US" dirty="0" err="1">
                <a:solidFill>
                  <a:srgbClr val="0070C0"/>
                </a:solidFill>
              </a:rPr>
              <a:t>Llegó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el</a:t>
            </a:r>
            <a:r>
              <a:rPr lang="en-US" dirty="0">
                <a:solidFill>
                  <a:srgbClr val="0070C0"/>
                </a:solidFill>
              </a:rPr>
              <a:t> avion.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Intransitivo</a:t>
            </a:r>
            <a:r>
              <a:rPr lang="en-US" dirty="0">
                <a:solidFill>
                  <a:srgbClr val="FF0000"/>
                </a:solidFill>
              </a:rPr>
              <a:t>:  S + V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Typo #2:  </a:t>
            </a:r>
            <a:r>
              <a:rPr lang="en-US" dirty="0">
                <a:solidFill>
                  <a:srgbClr val="00B050"/>
                </a:solidFill>
              </a:rPr>
              <a:t>John piloted the plane.</a:t>
            </a:r>
            <a:r>
              <a:rPr lang="en-US" dirty="0"/>
              <a:t>   </a:t>
            </a:r>
            <a:r>
              <a:rPr lang="en-US" dirty="0">
                <a:solidFill>
                  <a:srgbClr val="0070C0"/>
                </a:solidFill>
              </a:rPr>
              <a:t>Juan </a:t>
            </a:r>
            <a:r>
              <a:rPr lang="en-US" dirty="0" err="1">
                <a:solidFill>
                  <a:srgbClr val="0070C0"/>
                </a:solidFill>
              </a:rPr>
              <a:t>piloteó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el</a:t>
            </a:r>
            <a:r>
              <a:rPr lang="en-US" dirty="0">
                <a:solidFill>
                  <a:srgbClr val="0070C0"/>
                </a:solidFill>
              </a:rPr>
              <a:t> avion.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Transitivo</a:t>
            </a:r>
            <a:r>
              <a:rPr lang="en-US" dirty="0">
                <a:solidFill>
                  <a:srgbClr val="FF0000"/>
                </a:solidFill>
              </a:rPr>
              <a:t>:  S + V + DO</a:t>
            </a:r>
          </a:p>
          <a:p>
            <a:pPr lvl="1"/>
            <a:r>
              <a:rPr lang="en-US" dirty="0"/>
              <a:t>Con </a:t>
            </a:r>
            <a:r>
              <a:rPr lang="en-US" dirty="0" err="1"/>
              <a:t>pronombres</a:t>
            </a:r>
            <a:r>
              <a:rPr lang="en-US" dirty="0"/>
              <a:t>:  </a:t>
            </a:r>
            <a:r>
              <a:rPr lang="en-US" dirty="0">
                <a:solidFill>
                  <a:srgbClr val="00B050"/>
                </a:solidFill>
              </a:rPr>
              <a:t>He piloted it.</a:t>
            </a:r>
            <a:r>
              <a:rPr lang="en-US" dirty="0"/>
              <a:t>       </a:t>
            </a:r>
            <a:r>
              <a:rPr lang="en-US" dirty="0">
                <a:solidFill>
                  <a:srgbClr val="0070C0"/>
                </a:solidFill>
              </a:rPr>
              <a:t>El lo </a:t>
            </a:r>
            <a:r>
              <a:rPr lang="en-US" dirty="0" err="1">
                <a:solidFill>
                  <a:srgbClr val="0070C0"/>
                </a:solidFill>
              </a:rPr>
              <a:t>pilotó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Typo #3: </a:t>
            </a:r>
            <a:r>
              <a:rPr lang="en-US" dirty="0">
                <a:solidFill>
                  <a:srgbClr val="00B050"/>
                </a:solidFill>
              </a:rPr>
              <a:t>John bought Mary a ring.</a:t>
            </a: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Juan </a:t>
            </a:r>
            <a:r>
              <a:rPr lang="en-US" dirty="0" err="1">
                <a:solidFill>
                  <a:srgbClr val="0070C0"/>
                </a:solidFill>
              </a:rPr>
              <a:t>compró</a:t>
            </a:r>
            <a:r>
              <a:rPr lang="en-US" dirty="0">
                <a:solidFill>
                  <a:srgbClr val="0070C0"/>
                </a:solidFill>
              </a:rPr>
              <a:t> un </a:t>
            </a:r>
            <a:r>
              <a:rPr lang="en-US" dirty="0" err="1">
                <a:solidFill>
                  <a:srgbClr val="0070C0"/>
                </a:solidFill>
              </a:rPr>
              <a:t>anillo</a:t>
            </a:r>
            <a:r>
              <a:rPr lang="en-US" dirty="0">
                <a:solidFill>
                  <a:srgbClr val="0070C0"/>
                </a:solidFill>
              </a:rPr>
              <a:t> para Maria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Transitivo</a:t>
            </a:r>
            <a:r>
              <a:rPr lang="en-US" dirty="0">
                <a:solidFill>
                  <a:srgbClr val="FF0000"/>
                </a:solidFill>
              </a:rPr>
              <a:t>+: S + V + IO +DO</a:t>
            </a:r>
          </a:p>
          <a:p>
            <a:pPr lvl="1"/>
            <a:r>
              <a:rPr lang="en-US" dirty="0"/>
              <a:t>Con </a:t>
            </a:r>
            <a:r>
              <a:rPr lang="en-US" dirty="0" err="1"/>
              <a:t>pronombres</a:t>
            </a:r>
            <a:r>
              <a:rPr lang="en-US" dirty="0"/>
              <a:t>:  </a:t>
            </a:r>
            <a:r>
              <a:rPr lang="en-US" dirty="0">
                <a:solidFill>
                  <a:srgbClr val="00B050"/>
                </a:solidFill>
              </a:rPr>
              <a:t>He bought her a ring.</a:t>
            </a:r>
          </a:p>
          <a:p>
            <a:pPr lvl="1"/>
            <a:r>
              <a:rPr lang="en-US" dirty="0"/>
              <a:t>Opción#1:  </a:t>
            </a:r>
            <a:r>
              <a:rPr lang="en-US" dirty="0">
                <a:solidFill>
                  <a:srgbClr val="00B050"/>
                </a:solidFill>
              </a:rPr>
              <a:t>John bought a ring for Mary.</a:t>
            </a:r>
            <a:r>
              <a:rPr lang="en-US" dirty="0"/>
              <a:t>   He bought it for her.</a:t>
            </a:r>
          </a:p>
          <a:p>
            <a:pPr lvl="2"/>
            <a:r>
              <a:rPr lang="en-US" dirty="0"/>
              <a:t>El IO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con </a:t>
            </a:r>
            <a:r>
              <a:rPr lang="en-US" dirty="0" err="1"/>
              <a:t>preposición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Opción#2: </a:t>
            </a:r>
            <a:r>
              <a:rPr lang="en-US" dirty="0" err="1">
                <a:solidFill>
                  <a:srgbClr val="00B050"/>
                </a:solidFill>
              </a:rPr>
              <a:t>Ody</a:t>
            </a:r>
            <a:r>
              <a:rPr lang="en-US" dirty="0">
                <a:solidFill>
                  <a:srgbClr val="00B050"/>
                </a:solidFill>
              </a:rPr>
              <a:t> can buy herself flowers.</a:t>
            </a:r>
            <a:r>
              <a:rPr lang="en-US" dirty="0"/>
              <a:t>  </a:t>
            </a:r>
            <a:r>
              <a:rPr lang="en-US" dirty="0" err="1">
                <a:solidFill>
                  <a:srgbClr val="00B050"/>
                </a:solidFill>
              </a:rPr>
              <a:t>Ody</a:t>
            </a:r>
            <a:r>
              <a:rPr lang="en-US" dirty="0">
                <a:solidFill>
                  <a:srgbClr val="00B050"/>
                </a:solidFill>
              </a:rPr>
              <a:t> can buy flowers for herself.</a:t>
            </a:r>
          </a:p>
        </p:txBody>
      </p:sp>
    </p:spTree>
    <p:extLst>
      <p:ext uri="{BB962C8B-B14F-4D97-AF65-F5344CB8AC3E}">
        <p14:creationId xmlns:p14="http://schemas.microsoft.com/office/powerpoint/2010/main" val="15687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408-8D60-B74D-2312-E28BB667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Bought:  pronunciation + </a:t>
            </a:r>
            <a:r>
              <a:rPr lang="en-US" b="1" dirty="0" err="1"/>
              <a:t>pasado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5CB2-158B-D78A-4DE0-AD6DAEA4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91" y="1520825"/>
            <a:ext cx="10515600" cy="4972050"/>
          </a:xfrm>
        </p:spPr>
        <p:txBody>
          <a:bodyPr/>
          <a:lstStyle/>
          <a:p>
            <a:r>
              <a:rPr lang="en-US" dirty="0"/>
              <a:t>Today I buy.  Today he buys.    (+s for 1S)         	Present</a:t>
            </a:r>
          </a:p>
          <a:p>
            <a:r>
              <a:rPr lang="en-US" dirty="0"/>
              <a:t>Tomorrow I will buy.  Tomorrow he will buy.	Future</a:t>
            </a:r>
          </a:p>
          <a:p>
            <a:r>
              <a:rPr lang="en-US" dirty="0"/>
              <a:t>Yesterday I </a:t>
            </a:r>
            <a:r>
              <a:rPr lang="en-US" dirty="0">
                <a:solidFill>
                  <a:srgbClr val="FF0000"/>
                </a:solidFill>
              </a:rPr>
              <a:t>bought</a:t>
            </a:r>
            <a:r>
              <a:rPr lang="en-US" dirty="0"/>
              <a:t>.  Yesterday he </a:t>
            </a:r>
            <a:r>
              <a:rPr lang="en-US" dirty="0">
                <a:solidFill>
                  <a:srgbClr val="FF0000"/>
                </a:solidFill>
              </a:rPr>
              <a:t>bought</a:t>
            </a:r>
            <a:r>
              <a:rPr lang="en-US" dirty="0"/>
              <a:t>.		Past</a:t>
            </a:r>
          </a:p>
          <a:p>
            <a:r>
              <a:rPr lang="en-US" dirty="0"/>
              <a:t>Yesterday, I did buy.  Yesterday he did buy.   	Past:  ? or emphasis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Muchos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verbos</a:t>
            </a:r>
            <a:r>
              <a:rPr lang="en-US" dirty="0"/>
              <a:t> de </a:t>
            </a:r>
            <a:r>
              <a:rPr lang="en-US" dirty="0" err="1"/>
              <a:t>pasado</a:t>
            </a:r>
            <a:r>
              <a:rPr lang="en-US" dirty="0"/>
              <a:t> que no </a:t>
            </a:r>
            <a:r>
              <a:rPr lang="en-US" dirty="0" err="1"/>
              <a:t>siguen</a:t>
            </a:r>
            <a:r>
              <a:rPr lang="en-US" dirty="0"/>
              <a:t> </a:t>
            </a:r>
            <a:r>
              <a:rPr lang="en-US" dirty="0" err="1"/>
              <a:t>reglas</a:t>
            </a:r>
            <a:r>
              <a:rPr lang="en-US" dirty="0"/>
              <a:t>.  </a:t>
            </a:r>
            <a:r>
              <a:rPr lang="en-US" dirty="0" err="1"/>
              <a:t>Necesitas</a:t>
            </a:r>
            <a:r>
              <a:rPr lang="en-US" dirty="0"/>
              <a:t> </a:t>
            </a:r>
            <a:r>
              <a:rPr lang="en-US" dirty="0" err="1"/>
              <a:t>memorizarse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Muchos </a:t>
            </a:r>
            <a:r>
              <a:rPr lang="en-US" dirty="0" err="1"/>
              <a:t>plurales</a:t>
            </a:r>
            <a:r>
              <a:rPr lang="en-US" dirty="0"/>
              <a:t> </a:t>
            </a:r>
            <a:r>
              <a:rPr lang="en-US" dirty="0" err="1"/>
              <a:t>tambien</a:t>
            </a:r>
            <a:r>
              <a:rPr lang="en-US" dirty="0"/>
              <a:t> no </a:t>
            </a:r>
            <a:r>
              <a:rPr lang="en-US" dirty="0" err="1"/>
              <a:t>siguen</a:t>
            </a:r>
            <a:r>
              <a:rPr lang="en-US" dirty="0"/>
              <a:t> </a:t>
            </a:r>
            <a:r>
              <a:rPr lang="en-US" dirty="0" err="1"/>
              <a:t>reglas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.</a:t>
            </a:r>
          </a:p>
          <a:p>
            <a:r>
              <a:rPr lang="en-US" dirty="0"/>
              <a:t>one child, two ______ ?</a:t>
            </a:r>
          </a:p>
        </p:txBody>
      </p:sp>
    </p:spTree>
    <p:extLst>
      <p:ext uri="{BB962C8B-B14F-4D97-AF65-F5344CB8AC3E}">
        <p14:creationId xmlns:p14="http://schemas.microsoft.com/office/powerpoint/2010/main" val="404176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09CD-C709-56C2-B1FB-08189741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Preguntas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Inglés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D3A5A-7D8B-37F0-78D2-11252EF9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1437698"/>
            <a:ext cx="10515600" cy="4351338"/>
          </a:xfrm>
        </p:spPr>
        <p:txBody>
          <a:bodyPr/>
          <a:lstStyle/>
          <a:p>
            <a:r>
              <a:rPr lang="en-US" dirty="0" err="1"/>
              <a:t>Necesitas</a:t>
            </a:r>
            <a:r>
              <a:rPr lang="en-US" dirty="0"/>
              <a:t> </a:t>
            </a:r>
            <a:r>
              <a:rPr lang="en-US" dirty="0" err="1"/>
              <a:t>invertir</a:t>
            </a:r>
            <a:r>
              <a:rPr lang="en-US" dirty="0"/>
              <a:t> S + V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Are you hungry?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Is it sunny outside?</a:t>
            </a:r>
          </a:p>
          <a:p>
            <a:r>
              <a:rPr lang="en-US" dirty="0"/>
              <a:t>Complication:  no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invertir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:                  Arrived your plane?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Puedes</a:t>
            </a:r>
            <a:r>
              <a:rPr lang="en-US" dirty="0"/>
              <a:t> solo </a:t>
            </a:r>
            <a:r>
              <a:rPr lang="en-US" dirty="0" err="1"/>
              <a:t>invertir</a:t>
            </a:r>
            <a:r>
              <a:rPr lang="en-US" dirty="0"/>
              <a:t> "to be" y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aydandos</a:t>
            </a:r>
            <a:endParaRPr lang="en-US" dirty="0"/>
          </a:p>
          <a:p>
            <a:pPr lvl="2"/>
            <a:r>
              <a:rPr lang="en-US" dirty="0">
                <a:solidFill>
                  <a:srgbClr val="00B050"/>
                </a:solidFill>
              </a:rPr>
              <a:t>Did your plane arrive?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Can you go to school for me?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Did you do your homework?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Do you have the money?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Could you please open the door?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Would you like to eat?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Did you eat your breakfast?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Have you ever been to Portugal?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C19BD2-F6FA-339D-780F-B985059246AD}"/>
              </a:ext>
            </a:extLst>
          </p:cNvPr>
          <p:cNvCxnSpPr>
            <a:cxnSpLocks/>
          </p:cNvCxnSpPr>
          <p:nvPr/>
        </p:nvCxnSpPr>
        <p:spPr>
          <a:xfrm>
            <a:off x="7966368" y="2646222"/>
            <a:ext cx="2382982" cy="6788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61A4E9-297A-CC29-7692-312B2492A69D}"/>
              </a:ext>
            </a:extLst>
          </p:cNvPr>
          <p:cNvCxnSpPr>
            <a:cxnSpLocks/>
          </p:cNvCxnSpPr>
          <p:nvPr/>
        </p:nvCxnSpPr>
        <p:spPr>
          <a:xfrm flipV="1">
            <a:off x="8174186" y="2578753"/>
            <a:ext cx="2175164" cy="81380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3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E868-19CF-A5A1-DC31-36D67B08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Verbos</a:t>
            </a:r>
            <a:r>
              <a:rPr lang="en-US" b="1" dirty="0"/>
              <a:t> </a:t>
            </a:r>
            <a:r>
              <a:rPr lang="en-US" b="1" dirty="0" err="1"/>
              <a:t>auxiliares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B5CAA-382F-34BB-FF6D-4B498C5F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45" y="1690688"/>
            <a:ext cx="11461173" cy="4351338"/>
          </a:xfrm>
        </p:spPr>
        <p:txBody>
          <a:bodyPr/>
          <a:lstStyle/>
          <a:p>
            <a:r>
              <a:rPr lang="en-US" dirty="0"/>
              <a:t>do:   questions,  </a:t>
            </a:r>
            <a:r>
              <a:rPr lang="en-US" dirty="0" err="1"/>
              <a:t>énfasis</a:t>
            </a:r>
            <a:r>
              <a:rPr lang="en-US" dirty="0"/>
              <a:t>		</a:t>
            </a:r>
            <a:r>
              <a:rPr lang="en-US" dirty="0">
                <a:solidFill>
                  <a:srgbClr val="00B050"/>
                </a:solidFill>
              </a:rPr>
              <a:t>Do you know Mary?</a:t>
            </a:r>
          </a:p>
          <a:p>
            <a:r>
              <a:rPr lang="en-US" dirty="0"/>
              <a:t>can (could):  </a:t>
            </a:r>
            <a:r>
              <a:rPr lang="en-US" dirty="0" err="1"/>
              <a:t>poder</a:t>
            </a:r>
            <a:r>
              <a:rPr lang="en-US" dirty="0"/>
              <a:t>		</a:t>
            </a:r>
            <a:r>
              <a:rPr lang="en-US" dirty="0">
                <a:solidFill>
                  <a:srgbClr val="00B050"/>
                </a:solidFill>
              </a:rPr>
              <a:t>Can you go? Could you help me?  </a:t>
            </a:r>
          </a:p>
          <a:p>
            <a:r>
              <a:rPr lang="en-US" dirty="0"/>
              <a:t>may (might):  </a:t>
            </a:r>
            <a:r>
              <a:rPr lang="en-US" dirty="0" err="1"/>
              <a:t>permiso</a:t>
            </a:r>
            <a:r>
              <a:rPr lang="en-US" dirty="0"/>
              <a:t>		</a:t>
            </a:r>
            <a:r>
              <a:rPr lang="en-US" dirty="0">
                <a:solidFill>
                  <a:srgbClr val="00B050"/>
                </a:solidFill>
              </a:rPr>
              <a:t>May I eat your cake?  Might you be hungry?</a:t>
            </a:r>
          </a:p>
          <a:p>
            <a:r>
              <a:rPr lang="en-US" dirty="0"/>
              <a:t>will (would):  </a:t>
            </a:r>
            <a:r>
              <a:rPr lang="en-US" dirty="0" err="1"/>
              <a:t>futuro</a:t>
            </a:r>
            <a:r>
              <a:rPr lang="en-US" dirty="0"/>
              <a:t>		</a:t>
            </a:r>
            <a:r>
              <a:rPr lang="en-US" dirty="0">
                <a:solidFill>
                  <a:srgbClr val="00B050"/>
                </a:solidFill>
              </a:rPr>
              <a:t>Will you be there?  Would you like to go?</a:t>
            </a:r>
          </a:p>
          <a:p>
            <a:r>
              <a:rPr lang="en-US" dirty="0"/>
              <a:t>must (should):  </a:t>
            </a:r>
            <a:r>
              <a:rPr lang="en-US" dirty="0" err="1"/>
              <a:t>deber</a:t>
            </a:r>
            <a:r>
              <a:rPr lang="en-US" dirty="0"/>
              <a:t>		</a:t>
            </a:r>
            <a:r>
              <a:rPr lang="en-US" dirty="0">
                <a:solidFill>
                  <a:srgbClr val="00B050"/>
                </a:solidFill>
              </a:rPr>
              <a:t>Must you be so difficult?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				Should you really drink the beer?</a:t>
            </a:r>
          </a:p>
        </p:txBody>
      </p:sp>
    </p:spTree>
    <p:extLst>
      <p:ext uri="{BB962C8B-B14F-4D97-AF65-F5344CB8AC3E}">
        <p14:creationId xmlns:p14="http://schemas.microsoft.com/office/powerpoint/2010/main" val="121660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D8A8-B88A-774D-3A20-82883D81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9628"/>
            <a:ext cx="10515600" cy="1325563"/>
          </a:xfrm>
        </p:spPr>
        <p:txBody>
          <a:bodyPr/>
          <a:lstStyle/>
          <a:p>
            <a:r>
              <a:rPr lang="en-US" b="1" dirty="0"/>
              <a:t>Proxima </a:t>
            </a:r>
            <a:r>
              <a:rPr lang="en-US" b="1" dirty="0" err="1"/>
              <a:t>Lección</a:t>
            </a:r>
            <a:br>
              <a:rPr lang="en-US" b="1" dirty="0"/>
            </a:br>
            <a:r>
              <a:rPr lang="en-US" b="1" dirty="0"/>
              <a:t>	Inglés para Latinos </a:t>
            </a:r>
            <a:r>
              <a:rPr lang="en-US" b="1" dirty="0" err="1"/>
              <a:t>Capítulo</a:t>
            </a:r>
            <a:r>
              <a:rPr lang="en-US" b="1" dirty="0"/>
              <a:t>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7631-8686-6B3D-F6F5-6F72C133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545" y="1690688"/>
            <a:ext cx="10515600" cy="4907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More, More More</a:t>
            </a:r>
          </a:p>
          <a:p>
            <a:r>
              <a:rPr lang="en-US" dirty="0"/>
              <a:t>Palabras para </a:t>
            </a:r>
            <a:r>
              <a:rPr lang="en-US" dirty="0" err="1"/>
              <a:t>questiones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What?   	¿ </a:t>
            </a:r>
            <a:r>
              <a:rPr lang="en-US" dirty="0" err="1"/>
              <a:t>Qué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Which? 	¿ </a:t>
            </a:r>
            <a:r>
              <a:rPr lang="en-US" dirty="0" err="1"/>
              <a:t>Cuál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How?		¿ </a:t>
            </a:r>
            <a:r>
              <a:rPr lang="en-US" dirty="0" err="1"/>
              <a:t>Cómo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many?	¿</a:t>
            </a:r>
            <a:r>
              <a:rPr lang="en-US" dirty="0" err="1"/>
              <a:t>Cuántos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Where?	¿ </a:t>
            </a:r>
            <a:r>
              <a:rPr lang="en-US" dirty="0" err="1"/>
              <a:t>Dónde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When?	¿ </a:t>
            </a:r>
            <a:r>
              <a:rPr lang="en-US" dirty="0" err="1"/>
              <a:t>Cuándo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Why?		¿ Por </a:t>
            </a:r>
            <a:r>
              <a:rPr lang="en-US" dirty="0" err="1"/>
              <a:t>qué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Who?		¿ </a:t>
            </a:r>
            <a:r>
              <a:rPr lang="en-US" dirty="0" err="1"/>
              <a:t>Quién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Whose?	¿ De </a:t>
            </a:r>
            <a:r>
              <a:rPr lang="en-US" dirty="0" err="1"/>
              <a:t>quien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283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E2C0-393F-AE3F-7AA5-9809352B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Pronombres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77E6E9-49C0-DCC2-FCEA-E0F47D4F4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76599"/>
              </p:ext>
            </p:extLst>
          </p:nvPr>
        </p:nvGraphicFramePr>
        <p:xfrm>
          <a:off x="1250731" y="1794094"/>
          <a:ext cx="7604235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124">
                  <a:extLst>
                    <a:ext uri="{9D8B030D-6E8A-4147-A177-3AD203B41FA5}">
                      <a16:colId xmlns:a16="http://schemas.microsoft.com/office/drawing/2014/main" val="3702617097"/>
                    </a:ext>
                  </a:extLst>
                </a:gridCol>
                <a:gridCol w="1038582">
                  <a:extLst>
                    <a:ext uri="{9D8B030D-6E8A-4147-A177-3AD203B41FA5}">
                      <a16:colId xmlns:a16="http://schemas.microsoft.com/office/drawing/2014/main" val="3666010144"/>
                    </a:ext>
                  </a:extLst>
                </a:gridCol>
                <a:gridCol w="1233844">
                  <a:extLst>
                    <a:ext uri="{9D8B030D-6E8A-4147-A177-3AD203B41FA5}">
                      <a16:colId xmlns:a16="http://schemas.microsoft.com/office/drawing/2014/main" val="1389193677"/>
                    </a:ext>
                  </a:extLst>
                </a:gridCol>
                <a:gridCol w="1490895">
                  <a:extLst>
                    <a:ext uri="{9D8B030D-6E8A-4147-A177-3AD203B41FA5}">
                      <a16:colId xmlns:a16="http://schemas.microsoft.com/office/drawing/2014/main" val="769869873"/>
                    </a:ext>
                  </a:extLst>
                </a:gridCol>
                <a:gridCol w="1490895">
                  <a:extLst>
                    <a:ext uri="{9D8B030D-6E8A-4147-A177-3AD203B41FA5}">
                      <a16:colId xmlns:a16="http://schemas.microsoft.com/office/drawing/2014/main" val="4163324210"/>
                    </a:ext>
                  </a:extLst>
                </a:gridCol>
                <a:gridCol w="1490895">
                  <a:extLst>
                    <a:ext uri="{9D8B030D-6E8A-4147-A177-3AD203B41FA5}">
                      <a16:colId xmlns:a16="http://schemas.microsoft.com/office/drawing/2014/main" val="3467434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Object (D/I)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Possessive pronoun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Reflexive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34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57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 (thee)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(thy)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1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he, she,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him, her,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his, her, 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his, hers,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himself, herself, itself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1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9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 (you 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8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themselves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46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7433</TotalTime>
  <Words>653</Words>
  <Application>Microsoft Macintosh PowerPoint</Application>
  <PresentationFormat>Widescreen</PresentationFormat>
  <Paragraphs>116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2024.11.10:  Repaso</vt:lpstr>
      <vt:lpstr>Libro Gramatica Lección #1:          Los elementos principales de la oración</vt:lpstr>
      <vt:lpstr>Bought:  pronunciation + pasado</vt:lpstr>
      <vt:lpstr>Preguntas en Inglés</vt:lpstr>
      <vt:lpstr>Verbos auxiliares</vt:lpstr>
      <vt:lpstr>Proxima Lección  Inglés para Latinos Capítulo #3</vt:lpstr>
      <vt:lpstr>Pronombres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Leciones en Ingles para la Familia Vasquez-Araoz</dc:title>
  <dc:creator>Jay</dc:creator>
  <cp:lastModifiedBy>Jay Anderson</cp:lastModifiedBy>
  <cp:revision>25</cp:revision>
  <cp:lastPrinted>2024-09-07T11:47:43Z</cp:lastPrinted>
  <dcterms:created xsi:type="dcterms:W3CDTF">2022-08-14T15:36:00Z</dcterms:created>
  <dcterms:modified xsi:type="dcterms:W3CDTF">2024-11-11T00:37:48Z</dcterms:modified>
</cp:coreProperties>
</file>